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27"/>
  </p:notesMasterIdLst>
  <p:sldIdLst>
    <p:sldId id="256" r:id="rId2"/>
    <p:sldId id="428" r:id="rId3"/>
    <p:sldId id="429" r:id="rId4"/>
    <p:sldId id="431" r:id="rId5"/>
    <p:sldId id="257" r:id="rId6"/>
    <p:sldId id="413" r:id="rId7"/>
    <p:sldId id="432" r:id="rId8"/>
    <p:sldId id="417" r:id="rId9"/>
    <p:sldId id="433" r:id="rId10"/>
    <p:sldId id="416" r:id="rId11"/>
    <p:sldId id="423" r:id="rId12"/>
    <p:sldId id="424" r:id="rId13"/>
    <p:sldId id="425" r:id="rId14"/>
    <p:sldId id="419" r:id="rId15"/>
    <p:sldId id="420" r:id="rId16"/>
    <p:sldId id="421" r:id="rId17"/>
    <p:sldId id="422" r:id="rId18"/>
    <p:sldId id="426" r:id="rId19"/>
    <p:sldId id="427" r:id="rId20"/>
    <p:sldId id="434" r:id="rId21"/>
    <p:sldId id="436" r:id="rId22"/>
    <p:sldId id="437" r:id="rId23"/>
    <p:sldId id="441" r:id="rId24"/>
    <p:sldId id="44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06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EECC9-E640-49F5-B719-3209D3E03FFF}" type="datetimeFigureOut">
              <a:rPr lang="en-US" smtClean="0"/>
              <a:t>10/27/2024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6C8FB-9309-41C6-B54B-4324DFF5DD27}" type="slidenum">
              <a:rPr lang="en-US" smtClean="0"/>
              <a:t>‹#›</a:t>
            </a:fld>
            <a:endParaRPr lang="en-US"/>
          </a:p>
        </p:txBody>
      </p:sp>
    </p:spTree>
    <p:extLst>
      <p:ext uri="{BB962C8B-B14F-4D97-AF65-F5344CB8AC3E}">
        <p14:creationId xmlns:p14="http://schemas.microsoft.com/office/powerpoint/2010/main" val="4025825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804D55B-17B3-41DD-8054-55195D975FCA}" type="slidenum">
              <a:rPr lang="en-US" smtClean="0"/>
              <a:pPr/>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10EA2-B7CD-D39F-1A06-0CC9335DE8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0ED8D2-71F2-EDDA-5B4A-22C5782F2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A8F39F-1B60-8B32-8AE7-11EA781E69C5}"/>
              </a:ext>
            </a:extLst>
          </p:cNvPr>
          <p:cNvSpPr>
            <a:spLocks noGrp="1"/>
          </p:cNvSpPr>
          <p:nvPr>
            <p:ph type="dt" sz="half" idx="10"/>
          </p:nvPr>
        </p:nvSpPr>
        <p:spPr/>
        <p:txBody>
          <a:bodyPr/>
          <a:lstStyle/>
          <a:p>
            <a:fld id="{FF27026B-CAB1-4729-A4F7-2AA6DE3E76E2}" type="datetimeFigureOut">
              <a:rPr lang="en-US" smtClean="0"/>
              <a:t>10/27/2024</a:t>
            </a:fld>
            <a:endParaRPr lang="en-US"/>
          </a:p>
        </p:txBody>
      </p:sp>
      <p:sp>
        <p:nvSpPr>
          <p:cNvPr id="5" name="Footer Placeholder 4">
            <a:extLst>
              <a:ext uri="{FF2B5EF4-FFF2-40B4-BE49-F238E27FC236}">
                <a16:creationId xmlns:a16="http://schemas.microsoft.com/office/drawing/2014/main" id="{33A618C3-6842-D2CF-9682-D688A7C3D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2D6F2-D376-1010-CD39-4F970F69EAFD}"/>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1976156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FFFF-32E2-C863-EEEB-7BEA8C2931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54E3EF-DA72-BA1C-B3E8-5E3C412841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FFF2E0-88B1-1463-3CA6-B731B83ECB0B}"/>
              </a:ext>
            </a:extLst>
          </p:cNvPr>
          <p:cNvSpPr>
            <a:spLocks noGrp="1"/>
          </p:cNvSpPr>
          <p:nvPr>
            <p:ph type="dt" sz="half" idx="10"/>
          </p:nvPr>
        </p:nvSpPr>
        <p:spPr/>
        <p:txBody>
          <a:bodyPr/>
          <a:lstStyle/>
          <a:p>
            <a:fld id="{FF27026B-CAB1-4729-A4F7-2AA6DE3E76E2}" type="datetimeFigureOut">
              <a:rPr lang="en-US" smtClean="0"/>
              <a:t>10/27/2024</a:t>
            </a:fld>
            <a:endParaRPr lang="en-US"/>
          </a:p>
        </p:txBody>
      </p:sp>
      <p:sp>
        <p:nvSpPr>
          <p:cNvPr id="5" name="Footer Placeholder 4">
            <a:extLst>
              <a:ext uri="{FF2B5EF4-FFF2-40B4-BE49-F238E27FC236}">
                <a16:creationId xmlns:a16="http://schemas.microsoft.com/office/drawing/2014/main" id="{17670621-9315-9BBC-8B82-65F73A4A33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11926-C9F0-56D6-8157-718EF8270EED}"/>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1409447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C8736B-BFE4-DEDE-0FF6-827A9E5268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D1592A-4E92-7210-585B-B08D435588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94DD79-CD7B-BB54-CCB3-47323EE2BD84}"/>
              </a:ext>
            </a:extLst>
          </p:cNvPr>
          <p:cNvSpPr>
            <a:spLocks noGrp="1"/>
          </p:cNvSpPr>
          <p:nvPr>
            <p:ph type="dt" sz="half" idx="10"/>
          </p:nvPr>
        </p:nvSpPr>
        <p:spPr/>
        <p:txBody>
          <a:bodyPr/>
          <a:lstStyle/>
          <a:p>
            <a:fld id="{FF27026B-CAB1-4729-A4F7-2AA6DE3E76E2}" type="datetimeFigureOut">
              <a:rPr lang="en-US" smtClean="0"/>
              <a:t>10/27/2024</a:t>
            </a:fld>
            <a:endParaRPr lang="en-US"/>
          </a:p>
        </p:txBody>
      </p:sp>
      <p:sp>
        <p:nvSpPr>
          <p:cNvPr id="5" name="Footer Placeholder 4">
            <a:extLst>
              <a:ext uri="{FF2B5EF4-FFF2-40B4-BE49-F238E27FC236}">
                <a16:creationId xmlns:a16="http://schemas.microsoft.com/office/drawing/2014/main" id="{668B4CD5-4973-5778-1B76-969E2BC518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510C8-7E8D-31B7-99AF-BEDFC1748F1B}"/>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3409361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DB26-1295-5B4C-F02C-AD4B69BE7E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39F32C-3F36-29CE-C0C7-1481E02057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948111-E109-F69F-29E8-32FDEC2715AD}"/>
              </a:ext>
            </a:extLst>
          </p:cNvPr>
          <p:cNvSpPr>
            <a:spLocks noGrp="1"/>
          </p:cNvSpPr>
          <p:nvPr>
            <p:ph type="dt" sz="half" idx="10"/>
          </p:nvPr>
        </p:nvSpPr>
        <p:spPr/>
        <p:txBody>
          <a:bodyPr/>
          <a:lstStyle/>
          <a:p>
            <a:fld id="{FF27026B-CAB1-4729-A4F7-2AA6DE3E76E2}" type="datetimeFigureOut">
              <a:rPr lang="en-US" smtClean="0"/>
              <a:t>10/27/2024</a:t>
            </a:fld>
            <a:endParaRPr lang="en-US"/>
          </a:p>
        </p:txBody>
      </p:sp>
      <p:sp>
        <p:nvSpPr>
          <p:cNvPr id="5" name="Footer Placeholder 4">
            <a:extLst>
              <a:ext uri="{FF2B5EF4-FFF2-40B4-BE49-F238E27FC236}">
                <a16:creationId xmlns:a16="http://schemas.microsoft.com/office/drawing/2014/main" id="{7D9F133A-FABA-DCC3-58EC-C3D9F422A3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4EE5-3622-D6F1-626E-4DB8B8218CDC}"/>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2594801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F3D05-AB4B-A7C1-A74D-0E40070D61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98E4FD-51D8-CA88-6898-5AD9F621C22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6B850-3CEE-C47A-7348-ED37AA728704}"/>
              </a:ext>
            </a:extLst>
          </p:cNvPr>
          <p:cNvSpPr>
            <a:spLocks noGrp="1"/>
          </p:cNvSpPr>
          <p:nvPr>
            <p:ph type="dt" sz="half" idx="10"/>
          </p:nvPr>
        </p:nvSpPr>
        <p:spPr/>
        <p:txBody>
          <a:bodyPr/>
          <a:lstStyle/>
          <a:p>
            <a:fld id="{FF27026B-CAB1-4729-A4F7-2AA6DE3E76E2}" type="datetimeFigureOut">
              <a:rPr lang="en-US" smtClean="0"/>
              <a:t>10/27/2024</a:t>
            </a:fld>
            <a:endParaRPr lang="en-US"/>
          </a:p>
        </p:txBody>
      </p:sp>
      <p:sp>
        <p:nvSpPr>
          <p:cNvPr id="5" name="Footer Placeholder 4">
            <a:extLst>
              <a:ext uri="{FF2B5EF4-FFF2-40B4-BE49-F238E27FC236}">
                <a16:creationId xmlns:a16="http://schemas.microsoft.com/office/drawing/2014/main" id="{DDA4EC45-8C3A-00A9-25A5-7AEB30E44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B2CE8-2742-DED1-E28D-801BCE85FDF6}"/>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460492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C3FA8-588C-70D8-E0E6-DE644E6C40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C90505-8256-9492-BCE7-E714ED2796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DBA6F0-A09F-0B22-A889-DF19F30880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5A0BD4-BBB3-77AB-3DB0-25B9FD8EB253}"/>
              </a:ext>
            </a:extLst>
          </p:cNvPr>
          <p:cNvSpPr>
            <a:spLocks noGrp="1"/>
          </p:cNvSpPr>
          <p:nvPr>
            <p:ph type="dt" sz="half" idx="10"/>
          </p:nvPr>
        </p:nvSpPr>
        <p:spPr/>
        <p:txBody>
          <a:bodyPr/>
          <a:lstStyle/>
          <a:p>
            <a:fld id="{FF27026B-CAB1-4729-A4F7-2AA6DE3E76E2}" type="datetimeFigureOut">
              <a:rPr lang="en-US" smtClean="0"/>
              <a:t>10/27/2024</a:t>
            </a:fld>
            <a:endParaRPr lang="en-US"/>
          </a:p>
        </p:txBody>
      </p:sp>
      <p:sp>
        <p:nvSpPr>
          <p:cNvPr id="6" name="Footer Placeholder 5">
            <a:extLst>
              <a:ext uri="{FF2B5EF4-FFF2-40B4-BE49-F238E27FC236}">
                <a16:creationId xmlns:a16="http://schemas.microsoft.com/office/drawing/2014/main" id="{76B49F42-4500-19DE-F48C-CF20DBD34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00D494-B101-B2A0-BFC5-2B860B290D54}"/>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4169252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97CC-BBE6-5EC2-C08A-E598030EC9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553B96-9C01-8316-0080-0C4EDE3A6B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942D7-A7E9-FEEB-5702-65CDB8A892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C7D9DB-5504-58DD-EDF7-D0208889F0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DD48B3-F8DB-0A57-8E3C-6703DFA49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1353F4-6576-A813-7AA2-A2E5F63C7F18}"/>
              </a:ext>
            </a:extLst>
          </p:cNvPr>
          <p:cNvSpPr>
            <a:spLocks noGrp="1"/>
          </p:cNvSpPr>
          <p:nvPr>
            <p:ph type="dt" sz="half" idx="10"/>
          </p:nvPr>
        </p:nvSpPr>
        <p:spPr/>
        <p:txBody>
          <a:bodyPr/>
          <a:lstStyle/>
          <a:p>
            <a:fld id="{FF27026B-CAB1-4729-A4F7-2AA6DE3E76E2}" type="datetimeFigureOut">
              <a:rPr lang="en-US" smtClean="0"/>
              <a:t>10/27/2024</a:t>
            </a:fld>
            <a:endParaRPr lang="en-US"/>
          </a:p>
        </p:txBody>
      </p:sp>
      <p:sp>
        <p:nvSpPr>
          <p:cNvPr id="8" name="Footer Placeholder 7">
            <a:extLst>
              <a:ext uri="{FF2B5EF4-FFF2-40B4-BE49-F238E27FC236}">
                <a16:creationId xmlns:a16="http://schemas.microsoft.com/office/drawing/2014/main" id="{B9E94103-50EE-48EC-DF07-832F9BF67E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F535E7-46F7-2E72-00F6-A306BE3D5369}"/>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11919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CEBD-ACE3-E011-1CC2-0A826334A0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FC795E-272E-D199-A092-1B0C2C9250D7}"/>
              </a:ext>
            </a:extLst>
          </p:cNvPr>
          <p:cNvSpPr>
            <a:spLocks noGrp="1"/>
          </p:cNvSpPr>
          <p:nvPr>
            <p:ph type="dt" sz="half" idx="10"/>
          </p:nvPr>
        </p:nvSpPr>
        <p:spPr/>
        <p:txBody>
          <a:bodyPr/>
          <a:lstStyle/>
          <a:p>
            <a:fld id="{FF27026B-CAB1-4729-A4F7-2AA6DE3E76E2}" type="datetimeFigureOut">
              <a:rPr lang="en-US" smtClean="0"/>
              <a:t>10/27/2024</a:t>
            </a:fld>
            <a:endParaRPr lang="en-US"/>
          </a:p>
        </p:txBody>
      </p:sp>
      <p:sp>
        <p:nvSpPr>
          <p:cNvPr id="4" name="Footer Placeholder 3">
            <a:extLst>
              <a:ext uri="{FF2B5EF4-FFF2-40B4-BE49-F238E27FC236}">
                <a16:creationId xmlns:a16="http://schemas.microsoft.com/office/drawing/2014/main" id="{2C51341A-CF0F-F122-9486-FBE4C9ED66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D29294-F023-ECC0-FAE2-AC9B1FA2797A}"/>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4261047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A34B24-E39E-442B-F550-B4AE3AFB5417}"/>
              </a:ext>
            </a:extLst>
          </p:cNvPr>
          <p:cNvSpPr>
            <a:spLocks noGrp="1"/>
          </p:cNvSpPr>
          <p:nvPr>
            <p:ph type="dt" sz="half" idx="10"/>
          </p:nvPr>
        </p:nvSpPr>
        <p:spPr/>
        <p:txBody>
          <a:bodyPr/>
          <a:lstStyle/>
          <a:p>
            <a:fld id="{FF27026B-CAB1-4729-A4F7-2AA6DE3E76E2}" type="datetimeFigureOut">
              <a:rPr lang="en-US" smtClean="0"/>
              <a:t>10/27/2024</a:t>
            </a:fld>
            <a:endParaRPr lang="en-US"/>
          </a:p>
        </p:txBody>
      </p:sp>
      <p:sp>
        <p:nvSpPr>
          <p:cNvPr id="3" name="Footer Placeholder 2">
            <a:extLst>
              <a:ext uri="{FF2B5EF4-FFF2-40B4-BE49-F238E27FC236}">
                <a16:creationId xmlns:a16="http://schemas.microsoft.com/office/drawing/2014/main" id="{094D4801-ADB9-9BF8-0DD9-572474F164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78A56C-0620-CC62-8C04-4162FB37F084}"/>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1629556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924E-CE07-A1FD-BA5A-E423F1FAA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23FBBE-A957-F19A-9F83-82148513E2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83E723-1C86-3F6A-D6C9-A774805938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E41FA-38CF-9F25-4985-AEB0AB05A445}"/>
              </a:ext>
            </a:extLst>
          </p:cNvPr>
          <p:cNvSpPr>
            <a:spLocks noGrp="1"/>
          </p:cNvSpPr>
          <p:nvPr>
            <p:ph type="dt" sz="half" idx="10"/>
          </p:nvPr>
        </p:nvSpPr>
        <p:spPr/>
        <p:txBody>
          <a:bodyPr/>
          <a:lstStyle/>
          <a:p>
            <a:fld id="{FF27026B-CAB1-4729-A4F7-2AA6DE3E76E2}" type="datetimeFigureOut">
              <a:rPr lang="en-US" smtClean="0"/>
              <a:t>10/27/2024</a:t>
            </a:fld>
            <a:endParaRPr lang="en-US"/>
          </a:p>
        </p:txBody>
      </p:sp>
      <p:sp>
        <p:nvSpPr>
          <p:cNvPr id="6" name="Footer Placeholder 5">
            <a:extLst>
              <a:ext uri="{FF2B5EF4-FFF2-40B4-BE49-F238E27FC236}">
                <a16:creationId xmlns:a16="http://schemas.microsoft.com/office/drawing/2014/main" id="{7E147242-180D-BD33-59C3-3FCB04637F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A3C254-E756-9827-8BDE-BB01B82AB6DF}"/>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2695471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36F5-7F6E-37B4-6A41-CBC67D2FDD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47A197-A896-9392-A7FF-84A6E2B1EB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B0D5AE-BE86-80A8-C1E4-6E26FC06C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D742C-6982-9878-8A3C-E5119F224932}"/>
              </a:ext>
            </a:extLst>
          </p:cNvPr>
          <p:cNvSpPr>
            <a:spLocks noGrp="1"/>
          </p:cNvSpPr>
          <p:nvPr>
            <p:ph type="dt" sz="half" idx="10"/>
          </p:nvPr>
        </p:nvSpPr>
        <p:spPr/>
        <p:txBody>
          <a:bodyPr/>
          <a:lstStyle/>
          <a:p>
            <a:fld id="{FF27026B-CAB1-4729-A4F7-2AA6DE3E76E2}" type="datetimeFigureOut">
              <a:rPr lang="en-US" smtClean="0"/>
              <a:t>10/27/2024</a:t>
            </a:fld>
            <a:endParaRPr lang="en-US"/>
          </a:p>
        </p:txBody>
      </p:sp>
      <p:sp>
        <p:nvSpPr>
          <p:cNvPr id="6" name="Footer Placeholder 5">
            <a:extLst>
              <a:ext uri="{FF2B5EF4-FFF2-40B4-BE49-F238E27FC236}">
                <a16:creationId xmlns:a16="http://schemas.microsoft.com/office/drawing/2014/main" id="{5730AA60-F3BB-A954-55B3-9E57D93930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0659AA-C238-ACDD-6136-1608F215E5B5}"/>
              </a:ext>
            </a:extLst>
          </p:cNvPr>
          <p:cNvSpPr>
            <a:spLocks noGrp="1"/>
          </p:cNvSpPr>
          <p:nvPr>
            <p:ph type="sldNum" sz="quarter" idx="12"/>
          </p:nvPr>
        </p:nvSpPr>
        <p:spPr/>
        <p:txBody>
          <a:bodyPr/>
          <a:lstStyle/>
          <a:p>
            <a:fld id="{6656D7AF-5BD0-46A3-BD99-82B113D436E1}" type="slidenum">
              <a:rPr lang="en-US" smtClean="0"/>
              <a:t>‹#›</a:t>
            </a:fld>
            <a:endParaRPr lang="en-US"/>
          </a:p>
        </p:txBody>
      </p:sp>
    </p:spTree>
    <p:extLst>
      <p:ext uri="{BB962C8B-B14F-4D97-AF65-F5344CB8AC3E}">
        <p14:creationId xmlns:p14="http://schemas.microsoft.com/office/powerpoint/2010/main" val="4248087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A22C5E-8661-3020-9738-25AD3381B2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ABF8B7-B206-A398-835D-1625F2BC9F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D4DE22-B45B-AE4E-4F2E-E578C8313A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27026B-CAB1-4729-A4F7-2AA6DE3E76E2}" type="datetimeFigureOut">
              <a:rPr lang="en-US" smtClean="0"/>
              <a:t>10/27/2024</a:t>
            </a:fld>
            <a:endParaRPr lang="en-US"/>
          </a:p>
        </p:txBody>
      </p:sp>
      <p:sp>
        <p:nvSpPr>
          <p:cNvPr id="5" name="Footer Placeholder 4">
            <a:extLst>
              <a:ext uri="{FF2B5EF4-FFF2-40B4-BE49-F238E27FC236}">
                <a16:creationId xmlns:a16="http://schemas.microsoft.com/office/drawing/2014/main" id="{5F82E4CC-1048-CCBC-1A7D-A88F4AFF53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4BBD95F-AEC8-5F34-3368-7F5A50B5D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56D7AF-5BD0-46A3-BD99-82B113D436E1}" type="slidenum">
              <a:rPr lang="en-US" smtClean="0"/>
              <a:t>‹#›</a:t>
            </a:fld>
            <a:endParaRPr lang="en-US"/>
          </a:p>
        </p:txBody>
      </p:sp>
    </p:spTree>
    <p:extLst>
      <p:ext uri="{BB962C8B-B14F-4D97-AF65-F5344CB8AC3E}">
        <p14:creationId xmlns:p14="http://schemas.microsoft.com/office/powerpoint/2010/main" val="1480243967"/>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mdpi.com/1996-1073/11/5/1031"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ur batteries">
            <a:extLst>
              <a:ext uri="{FF2B5EF4-FFF2-40B4-BE49-F238E27FC236}">
                <a16:creationId xmlns:a16="http://schemas.microsoft.com/office/drawing/2014/main" id="{866CFE3C-D3A7-88BF-BED0-EFE7118CAE18}"/>
              </a:ext>
            </a:extLst>
          </p:cNvPr>
          <p:cNvPicPr>
            <a:picLocks noChangeAspect="1"/>
          </p:cNvPicPr>
          <p:nvPr/>
        </p:nvPicPr>
        <p:blipFill>
          <a:blip r:embed="rId2"/>
          <a:srcRect l="6026" t="6484" r="15072" b="-1"/>
          <a:stretch/>
        </p:blipFill>
        <p:spPr>
          <a:xfrm>
            <a:off x="3523488" y="10"/>
            <a:ext cx="8668512" cy="6857990"/>
          </a:xfrm>
          <a:prstGeom prst="rect">
            <a:avLst/>
          </a:prstGeom>
        </p:spPr>
      </p:pic>
      <p:sp>
        <p:nvSpPr>
          <p:cNvPr id="8" name="Rectangle 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2DF63D-FEB0-1FE9-2FD7-7DD558E8A8FC}"/>
              </a:ext>
            </a:extLst>
          </p:cNvPr>
          <p:cNvSpPr>
            <a:spLocks noGrp="1"/>
          </p:cNvSpPr>
          <p:nvPr>
            <p:ph type="ctrTitle"/>
          </p:nvPr>
        </p:nvSpPr>
        <p:spPr>
          <a:xfrm>
            <a:off x="283670" y="902969"/>
            <a:ext cx="6882940" cy="1977391"/>
          </a:xfrm>
        </p:spPr>
        <p:txBody>
          <a:bodyPr anchor="b">
            <a:normAutofit fontScale="90000"/>
          </a:bodyPr>
          <a:lstStyle/>
          <a:p>
            <a:pPr algn="l"/>
            <a:r>
              <a:rPr lang="en-US" sz="3700" b="1" kern="100" dirty="0">
                <a:solidFill>
                  <a:schemeClr val="bg1"/>
                </a:solidFill>
                <a:effectLst/>
                <a:latin typeface="Times New Roman" panose="02020603050405020304" pitchFamily="18" charset="0"/>
                <a:ea typeface="Aptos" panose="020B0004020202020204" pitchFamily="34" charset="0"/>
                <a:cs typeface="Mangal" panose="02040503050203030202" pitchFamily="18" charset="0"/>
              </a:rPr>
              <a:t>Remaining Useful Life (</a:t>
            </a:r>
            <a:r>
              <a:rPr lang="en-US" sz="3700" b="1" kern="100" dirty="0" err="1">
                <a:solidFill>
                  <a:schemeClr val="bg1"/>
                </a:solidFill>
                <a:effectLst/>
                <a:latin typeface="Times New Roman" panose="02020603050405020304" pitchFamily="18" charset="0"/>
                <a:ea typeface="Aptos" panose="020B0004020202020204" pitchFamily="34" charset="0"/>
                <a:cs typeface="Mangal" panose="02040503050203030202" pitchFamily="18" charset="0"/>
              </a:rPr>
              <a:t>RUL</a:t>
            </a:r>
            <a:r>
              <a:rPr lang="en-US" sz="3700" b="1" kern="100" dirty="0">
                <a:solidFill>
                  <a:schemeClr val="bg1"/>
                </a:solidFill>
                <a:effectLst/>
                <a:latin typeface="Times New Roman" panose="02020603050405020304" pitchFamily="18" charset="0"/>
                <a:ea typeface="Aptos" panose="020B0004020202020204" pitchFamily="34" charset="0"/>
                <a:cs typeface="Mangal" panose="02040503050203030202" pitchFamily="18" charset="0"/>
              </a:rPr>
              <a:t>) Predictor for </a:t>
            </a:r>
            <a:r>
              <a:rPr lang="en-US" sz="3700" b="1" kern="100" dirty="0" err="1">
                <a:solidFill>
                  <a:schemeClr val="bg1"/>
                </a:solidFill>
                <a:effectLst/>
                <a:latin typeface="Times New Roman" panose="02020603050405020304" pitchFamily="18" charset="0"/>
                <a:ea typeface="Aptos" panose="020B0004020202020204" pitchFamily="34" charset="0"/>
                <a:cs typeface="Mangal" panose="02040503050203030202" pitchFamily="18" charset="0"/>
              </a:rPr>
              <a:t>NMC-LCO</a:t>
            </a:r>
            <a:r>
              <a:rPr lang="en-US" sz="3700" b="1" kern="100" dirty="0">
                <a:solidFill>
                  <a:schemeClr val="bg1"/>
                </a:solidFill>
                <a:effectLst/>
                <a:latin typeface="Times New Roman" panose="02020603050405020304" pitchFamily="18" charset="0"/>
                <a:ea typeface="Aptos" panose="020B0004020202020204" pitchFamily="34" charset="0"/>
                <a:cs typeface="Mangal" panose="02040503050203030202" pitchFamily="18" charset="0"/>
              </a:rPr>
              <a:t> 18650 Batteries</a:t>
            </a:r>
            <a:br>
              <a:rPr lang="en-US" sz="3700" kern="100" dirty="0">
                <a:solidFill>
                  <a:schemeClr val="bg1"/>
                </a:solidFill>
                <a:effectLst/>
                <a:latin typeface="Calibri" panose="020F0502020204030204" pitchFamily="34" charset="0"/>
                <a:ea typeface="Aptos" panose="020B0004020202020204" pitchFamily="34" charset="0"/>
                <a:cs typeface="Mangal" panose="02040503050203030202" pitchFamily="18" charset="0"/>
              </a:rPr>
            </a:br>
            <a:endParaRPr lang="en-US" sz="3700" dirty="0">
              <a:solidFill>
                <a:schemeClr val="bg1"/>
              </a:solidFill>
            </a:endParaRPr>
          </a:p>
        </p:txBody>
      </p:sp>
      <p:sp>
        <p:nvSpPr>
          <p:cNvPr id="3" name="Subtitle 2">
            <a:extLst>
              <a:ext uri="{FF2B5EF4-FFF2-40B4-BE49-F238E27FC236}">
                <a16:creationId xmlns:a16="http://schemas.microsoft.com/office/drawing/2014/main" id="{1C1A664C-4826-5BCF-9359-915F1C5A73C4}"/>
              </a:ext>
            </a:extLst>
          </p:cNvPr>
          <p:cNvSpPr>
            <a:spLocks noGrp="1"/>
          </p:cNvSpPr>
          <p:nvPr>
            <p:ph type="subTitle" idx="1"/>
          </p:nvPr>
        </p:nvSpPr>
        <p:spPr>
          <a:xfrm>
            <a:off x="477980" y="4872922"/>
            <a:ext cx="4023359" cy="1208141"/>
          </a:xfrm>
        </p:spPr>
        <p:txBody>
          <a:bodyPr>
            <a:normAutofit/>
          </a:bodyPr>
          <a:lstStyle/>
          <a:p>
            <a:pPr algn="l"/>
            <a:r>
              <a:rPr lang="en-US" sz="2000">
                <a:solidFill>
                  <a:schemeClr val="bg1"/>
                </a:solidFill>
              </a:rPr>
              <a:t>By</a:t>
            </a:r>
            <a:br>
              <a:rPr lang="en-US" sz="2000">
                <a:solidFill>
                  <a:schemeClr val="bg1"/>
                </a:solidFill>
              </a:rPr>
            </a:br>
            <a:r>
              <a:rPr lang="en-US" sz="2000">
                <a:solidFill>
                  <a:schemeClr val="bg1"/>
                </a:solidFill>
              </a:rPr>
              <a:t>Prakash Parajuli</a:t>
            </a:r>
            <a:br>
              <a:rPr lang="en-US" sz="2000">
                <a:solidFill>
                  <a:schemeClr val="bg1"/>
                </a:solidFill>
              </a:rPr>
            </a:br>
            <a:r>
              <a:rPr lang="en-US" sz="2000">
                <a:solidFill>
                  <a:schemeClr val="bg1"/>
                </a:solidFill>
              </a:rPr>
              <a:t>email: </a:t>
            </a:r>
            <a:r>
              <a:rPr lang="en-US" sz="2000" u="sng">
                <a:solidFill>
                  <a:schemeClr val="bg1"/>
                </a:solidFill>
              </a:rPr>
              <a:t>prakashparajuli2046@gmail.com</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7297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A76D876-B46F-558D-65B8-545CD428C4E5}"/>
              </a:ext>
            </a:extLst>
          </p:cNvPr>
          <p:cNvSpPr txBox="1"/>
          <p:nvPr/>
        </p:nvSpPr>
        <p:spPr>
          <a:xfrm>
            <a:off x="136799" y="-102871"/>
            <a:ext cx="9932691" cy="778509"/>
          </a:xfrm>
          <a:prstGeom prst="rect">
            <a:avLst/>
          </a:prstGeom>
        </p:spPr>
        <p:txBody>
          <a:bodyPr vert="horz" lIns="91440" tIns="45720" rIns="91440" bIns="45720" rtlCol="0" anchor="b">
            <a:normAutofit fontScale="85000" lnSpcReduction="10000"/>
          </a:bodyPr>
          <a:lstStyle/>
          <a:p>
            <a:pPr algn="ctr">
              <a:lnSpc>
                <a:spcPct val="90000"/>
              </a:lnSpc>
              <a:spcBef>
                <a:spcPct val="0"/>
              </a:spcBef>
              <a:spcAft>
                <a:spcPts val="800"/>
              </a:spcAft>
            </a:pPr>
            <a:r>
              <a:rPr lang="en-US" sz="4100" b="1" dirty="0">
                <a:solidFill>
                  <a:srgbClr val="FFFFFF"/>
                </a:solidFill>
                <a:effectLst/>
                <a:latin typeface="+mj-lt"/>
                <a:ea typeface="+mj-ea"/>
                <a:cs typeface="+mj-cs"/>
              </a:rPr>
              <a:t>Feature Engineering and feature importance (Lasso)</a:t>
            </a:r>
            <a:endParaRPr lang="en-US" sz="4100" dirty="0">
              <a:solidFill>
                <a:srgbClr val="FFFFFF"/>
              </a:solidFill>
              <a:effectLst/>
              <a:latin typeface="+mj-lt"/>
              <a:ea typeface="+mj-ea"/>
              <a:cs typeface="+mj-cs"/>
            </a:endParaRPr>
          </a:p>
        </p:txBody>
      </p:sp>
      <p:sp>
        <p:nvSpPr>
          <p:cNvPr id="20" name="Rectangle 19">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number of squares&#10;&#10;Description automatically generated with medium confidence">
            <a:extLst>
              <a:ext uri="{FF2B5EF4-FFF2-40B4-BE49-F238E27FC236}">
                <a16:creationId xmlns:a16="http://schemas.microsoft.com/office/drawing/2014/main" id="{05E4EF4D-4452-193A-564F-BF029DB94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5110" y="693551"/>
            <a:ext cx="5489523" cy="2868276"/>
          </a:xfrm>
          <a:prstGeom prst="rect">
            <a:avLst/>
          </a:prstGeom>
        </p:spPr>
      </p:pic>
      <p:sp>
        <p:nvSpPr>
          <p:cNvPr id="7" name="TextBox 6">
            <a:extLst>
              <a:ext uri="{FF2B5EF4-FFF2-40B4-BE49-F238E27FC236}">
                <a16:creationId xmlns:a16="http://schemas.microsoft.com/office/drawing/2014/main" id="{2E8CEE76-8629-4971-4F6D-6CB91C0BB385}"/>
              </a:ext>
            </a:extLst>
          </p:cNvPr>
          <p:cNvSpPr txBox="1"/>
          <p:nvPr/>
        </p:nvSpPr>
        <p:spPr>
          <a:xfrm>
            <a:off x="108585" y="1697980"/>
            <a:ext cx="6115050" cy="4247317"/>
          </a:xfrm>
          <a:prstGeom prst="rect">
            <a:avLst/>
          </a:prstGeom>
          <a:noFill/>
        </p:spPr>
        <p:txBody>
          <a:bodyPr wrap="square">
            <a:spAutoFit/>
          </a:bodyPr>
          <a:lstStyle/>
          <a:p>
            <a:pPr marL="285750" indent="-285750">
              <a:buFont typeface="Wingdings" panose="05000000000000000000" pitchFamily="2" charset="2"/>
              <a:buChar char="v"/>
            </a:pPr>
            <a:r>
              <a:rPr lang="en-US" dirty="0">
                <a:solidFill>
                  <a:schemeClr val="bg1"/>
                </a:solidFill>
              </a:rPr>
              <a:t>Model Specificity: Feature importances are specific to the Lasso model; other models may yield different results, necessitating the retention of all features for comprehensive analysis.</a:t>
            </a:r>
          </a:p>
          <a:p>
            <a:pPr marL="285750" indent="-285750">
              <a:buFont typeface="Wingdings" panose="05000000000000000000" pitchFamily="2" charset="2"/>
              <a:buChar char="v"/>
            </a:pPr>
            <a:r>
              <a:rPr lang="en-US" dirty="0">
                <a:solidFill>
                  <a:schemeClr val="bg1"/>
                </a:solidFill>
              </a:rPr>
              <a:t>Diminishing Returns: The R² score increased only marginally with additional features (peaking at 0.9758), indicating that the initial features already capture most of the variance in the data.</a:t>
            </a:r>
          </a:p>
          <a:p>
            <a:pPr marL="285750" indent="-285750">
              <a:buFont typeface="Wingdings" panose="05000000000000000000" pitchFamily="2" charset="2"/>
              <a:buChar char="v"/>
            </a:pPr>
            <a:r>
              <a:rPr lang="en-US" dirty="0">
                <a:solidFill>
                  <a:schemeClr val="bg1"/>
                </a:solidFill>
              </a:rPr>
              <a:t>Performance Optimization: All features collectively lead to improved predictions, and the feature importance analysis yielded consistent results, reinforcing the value of retaining them.</a:t>
            </a:r>
          </a:p>
          <a:p>
            <a:pPr marL="285750" indent="-285750">
              <a:buFont typeface="Wingdings" panose="05000000000000000000" pitchFamily="2" charset="2"/>
              <a:buChar char="v"/>
            </a:pPr>
            <a:r>
              <a:rPr lang="en-US" dirty="0">
                <a:solidFill>
                  <a:schemeClr val="bg1"/>
                </a:solidFill>
              </a:rPr>
              <a:t>Data Limitations: The dataset is specific to certain batteries, making it impractical to add new features without access to additional data.</a:t>
            </a:r>
          </a:p>
        </p:txBody>
      </p:sp>
      <p:pic>
        <p:nvPicPr>
          <p:cNvPr id="9" name="Picture 8">
            <a:extLst>
              <a:ext uri="{FF2B5EF4-FFF2-40B4-BE49-F238E27FC236}">
                <a16:creationId xmlns:a16="http://schemas.microsoft.com/office/drawing/2014/main" id="{681CFC0F-E880-9F28-1C76-55F12E79012C}"/>
              </a:ext>
            </a:extLst>
          </p:cNvPr>
          <p:cNvPicPr>
            <a:picLocks noChangeAspect="1"/>
          </p:cNvPicPr>
          <p:nvPr/>
        </p:nvPicPr>
        <p:blipFill>
          <a:blip r:embed="rId3"/>
          <a:stretch>
            <a:fillRect/>
          </a:stretch>
        </p:blipFill>
        <p:spPr>
          <a:xfrm>
            <a:off x="6606540" y="3737635"/>
            <a:ext cx="5500687" cy="2932239"/>
          </a:xfrm>
          <a:prstGeom prst="rect">
            <a:avLst/>
          </a:prstGeom>
        </p:spPr>
      </p:pic>
    </p:spTree>
    <p:extLst>
      <p:ext uri="{BB962C8B-B14F-4D97-AF65-F5344CB8AC3E}">
        <p14:creationId xmlns:p14="http://schemas.microsoft.com/office/powerpoint/2010/main" val="58048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 calcmode="lin" valueType="num">
                                      <p:cBhvr additive="base">
                                        <p:cTn id="2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 calcmode="lin" valueType="num">
                                      <p:cBhvr additive="base">
                                        <p:cTn id="2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 calcmode="lin" valueType="num">
                                      <p:cBhvr additive="base">
                                        <p:cTn id="3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3902B9-C283-A908-60E6-4F04D3AB0D64}"/>
              </a:ext>
            </a:extLst>
          </p:cNvPr>
          <p:cNvPicPr>
            <a:picLocks noChangeAspect="1"/>
          </p:cNvPicPr>
          <p:nvPr/>
        </p:nvPicPr>
        <p:blipFill>
          <a:blip r:embed="rId2"/>
          <a:stretch>
            <a:fillRect/>
          </a:stretch>
        </p:blipFill>
        <p:spPr>
          <a:xfrm>
            <a:off x="4556606" y="1649483"/>
            <a:ext cx="7382068" cy="4300055"/>
          </a:xfrm>
          <a:prstGeom prst="rect">
            <a:avLst/>
          </a:prstGeom>
        </p:spPr>
      </p:pic>
      <p:sp>
        <p:nvSpPr>
          <p:cNvPr id="4" name="TextBox 3">
            <a:extLst>
              <a:ext uri="{FF2B5EF4-FFF2-40B4-BE49-F238E27FC236}">
                <a16:creationId xmlns:a16="http://schemas.microsoft.com/office/drawing/2014/main" id="{44728184-C1B8-CFE1-7BA6-5959E79E97A6}"/>
              </a:ext>
            </a:extLst>
          </p:cNvPr>
          <p:cNvSpPr txBox="1"/>
          <p:nvPr/>
        </p:nvSpPr>
        <p:spPr>
          <a:xfrm>
            <a:off x="328612" y="0"/>
            <a:ext cx="11364278" cy="707886"/>
          </a:xfrm>
          <a:prstGeom prst="rect">
            <a:avLst/>
          </a:prstGeom>
          <a:noFill/>
        </p:spPr>
        <p:txBody>
          <a:bodyPr wrap="square">
            <a:spAutoFit/>
          </a:bodyPr>
          <a:lstStyle/>
          <a:p>
            <a:pPr algn="l"/>
            <a:r>
              <a:rPr lang="en-US" sz="4000" b="1" i="0" dirty="0">
                <a:solidFill>
                  <a:schemeClr val="bg1"/>
                </a:solidFill>
                <a:effectLst/>
                <a:latin typeface="Times New Roman" panose="02020603050405020304" pitchFamily="18" charset="0"/>
                <a:cs typeface="Times New Roman" panose="02020603050405020304" pitchFamily="18" charset="0"/>
              </a:rPr>
              <a:t>Random Forest Regressor: Number of Estimators</a:t>
            </a:r>
          </a:p>
        </p:txBody>
      </p:sp>
      <p:sp>
        <p:nvSpPr>
          <p:cNvPr id="5" name="Rectangle 1">
            <a:extLst>
              <a:ext uri="{FF2B5EF4-FFF2-40B4-BE49-F238E27FC236}">
                <a16:creationId xmlns:a16="http://schemas.microsoft.com/office/drawing/2014/main" id="{6363CDFD-DE48-67E0-4C2B-5D2121A4E6F8}"/>
              </a:ext>
            </a:extLst>
          </p:cNvPr>
          <p:cNvSpPr>
            <a:spLocks noChangeArrowheads="1"/>
          </p:cNvSpPr>
          <p:nvPr/>
        </p:nvSpPr>
        <p:spPr bwMode="auto">
          <a:xfrm>
            <a:off x="225631" y="1472632"/>
            <a:ext cx="403761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The optimal value for </a:t>
            </a:r>
            <a:r>
              <a:rPr kumimoji="0" lang="en-US" altLang="en-US" sz="1800" b="1" i="0" u="none" strike="noStrike" cap="none" normalizeH="0" baseline="0" dirty="0">
                <a:ln>
                  <a:noFill/>
                </a:ln>
                <a:solidFill>
                  <a:schemeClr val="bg1"/>
                </a:solidFill>
                <a:effectLst/>
                <a:latin typeface="Arial" panose="020B0604020202020204" pitchFamily="34" charset="0"/>
              </a:rPr>
              <a:t>n_estimators is 400</a:t>
            </a:r>
            <a:r>
              <a:rPr kumimoji="0" lang="en-US" altLang="en-US" sz="1800" b="0" i="0" u="none" strike="noStrike" cap="none" normalizeH="0" baseline="0" dirty="0">
                <a:ln>
                  <a:noFill/>
                </a:ln>
                <a:solidFill>
                  <a:schemeClr val="bg1"/>
                </a:solidFill>
                <a:effectLst/>
                <a:latin typeface="Arial" panose="020B0604020202020204" pitchFamily="34" charset="0"/>
              </a:rPr>
              <a:t>, achieving the highest </a:t>
            </a:r>
            <a:r>
              <a:rPr kumimoji="0" lang="en-US" altLang="en-US" sz="1800" b="1" i="0" u="none" strike="noStrike" cap="none" normalizeH="0" baseline="0" dirty="0">
                <a:ln>
                  <a:noFill/>
                </a:ln>
                <a:solidFill>
                  <a:schemeClr val="bg1"/>
                </a:solidFill>
                <a:effectLst/>
                <a:latin typeface="Arial" panose="020B0604020202020204" pitchFamily="34" charset="0"/>
              </a:rPr>
              <a:t>R² score of 0.996326</a:t>
            </a:r>
            <a:r>
              <a:rPr kumimoji="0" lang="en-US" altLang="en-US" sz="1800" b="0" i="0" u="none" strike="noStrike" cap="none" normalizeH="0" baseline="0" dirty="0">
                <a:ln>
                  <a:noFill/>
                </a:ln>
                <a:solidFill>
                  <a:schemeClr val="bg1"/>
                </a:solidFill>
                <a:effectLst/>
                <a:latin typeface="Arial" panose="020B0604020202020204" pitchFamily="34" charset="0"/>
              </a:rPr>
              <a:t> with a very small standard deviation (</a:t>
            </a:r>
            <a:r>
              <a:rPr kumimoji="0" lang="en-US" altLang="en-US" sz="1800" b="1" i="0" u="none" strike="noStrike" cap="none" normalizeH="0" baseline="0" dirty="0">
                <a:ln>
                  <a:noFill/>
                </a:ln>
                <a:solidFill>
                  <a:schemeClr val="bg1"/>
                </a:solidFill>
                <a:effectLst/>
                <a:latin typeface="Arial" panose="020B0604020202020204" pitchFamily="34" charset="0"/>
              </a:rPr>
              <a:t>0.000327</a:t>
            </a:r>
            <a:r>
              <a:rPr kumimoji="0" lang="en-US" altLang="en-US" sz="1800" b="0" i="0" u="none" strike="noStrike" cap="none" normalizeH="0" baseline="0" dirty="0">
                <a:ln>
                  <a:noFill/>
                </a:ln>
                <a:solidFill>
                  <a:schemeClr val="bg1"/>
                </a:solidFill>
                <a:effectLst/>
                <a:latin typeface="Arial" panose="020B0604020202020204" pitchFamily="34" charset="0"/>
              </a:rPr>
              <a:t>), indicating excellent and stable performance.</a:t>
            </a:r>
          </a:p>
          <a:p>
            <a:pPr marR="0" lvl="0" algn="just"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As the number of estimators increases from </a:t>
            </a:r>
            <a:r>
              <a:rPr kumimoji="0" lang="en-US" altLang="en-US" sz="1800" b="1" i="0" u="none" strike="noStrike" cap="none" normalizeH="0" baseline="0" dirty="0">
                <a:ln>
                  <a:noFill/>
                </a:ln>
                <a:solidFill>
                  <a:schemeClr val="bg1"/>
                </a:solidFill>
                <a:effectLst/>
                <a:latin typeface="Arial" panose="020B0604020202020204" pitchFamily="34" charset="0"/>
              </a:rPr>
              <a:t>10 to 400</a:t>
            </a:r>
            <a:r>
              <a:rPr kumimoji="0" lang="en-US" altLang="en-US" sz="1800" b="0" i="0" u="none" strike="noStrike" cap="none" normalizeH="0" baseline="0" dirty="0">
                <a:ln>
                  <a:noFill/>
                </a:ln>
                <a:solidFill>
                  <a:schemeClr val="bg1"/>
                </a:solidFill>
                <a:effectLst/>
                <a:latin typeface="Arial" panose="020B0604020202020204" pitchFamily="34" charset="0"/>
              </a:rPr>
              <a:t>, the R² score improves, suggesting that more estimators generally enhance model performance.</a:t>
            </a:r>
          </a:p>
          <a:p>
            <a:pPr marR="0" lvl="0" algn="just"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Improvements become </a:t>
            </a:r>
            <a:r>
              <a:rPr kumimoji="0" lang="en-US" altLang="en-US" sz="1800" b="1" i="0" u="none" strike="noStrike" cap="none" normalizeH="0" baseline="0" dirty="0">
                <a:ln>
                  <a:noFill/>
                </a:ln>
                <a:solidFill>
                  <a:schemeClr val="bg1"/>
                </a:solidFill>
                <a:effectLst/>
                <a:latin typeface="Arial" panose="020B0604020202020204" pitchFamily="34" charset="0"/>
              </a:rPr>
              <a:t>marginal beyond 200 estimators</a:t>
            </a:r>
            <a:r>
              <a:rPr kumimoji="0" lang="en-US" altLang="en-US" sz="1800" b="0" i="0" u="none" strike="noStrike" cap="none" normalizeH="0" baseline="0" dirty="0">
                <a:ln>
                  <a:noFill/>
                </a:ln>
                <a:solidFill>
                  <a:schemeClr val="bg1"/>
                </a:solidFill>
                <a:effectLst/>
                <a:latin typeface="Arial" panose="020B0604020202020204" pitchFamily="34" charset="0"/>
              </a:rPr>
              <a:t>. </a:t>
            </a:r>
          </a:p>
        </p:txBody>
      </p:sp>
      <p:sp>
        <p:nvSpPr>
          <p:cNvPr id="7" name="Oval 6">
            <a:extLst>
              <a:ext uri="{FF2B5EF4-FFF2-40B4-BE49-F238E27FC236}">
                <a16:creationId xmlns:a16="http://schemas.microsoft.com/office/drawing/2014/main" id="{0CB21FBB-B23B-7C93-C5FE-9F30FA611A3F}"/>
              </a:ext>
            </a:extLst>
          </p:cNvPr>
          <p:cNvSpPr/>
          <p:nvPr/>
        </p:nvSpPr>
        <p:spPr>
          <a:xfrm>
            <a:off x="8559902" y="2634246"/>
            <a:ext cx="303052" cy="385890"/>
          </a:xfrm>
          <a:prstGeom prst="ellipse">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394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0A709E8-A069-8251-B6D7-13015A1F4B4E}"/>
              </a:ext>
            </a:extLst>
          </p:cNvPr>
          <p:cNvPicPr>
            <a:picLocks noChangeAspect="1"/>
          </p:cNvPicPr>
          <p:nvPr/>
        </p:nvPicPr>
        <p:blipFill>
          <a:blip r:embed="rId2"/>
          <a:stretch>
            <a:fillRect/>
          </a:stretch>
        </p:blipFill>
        <p:spPr>
          <a:xfrm>
            <a:off x="4190119" y="1714500"/>
            <a:ext cx="7248771" cy="4240530"/>
          </a:xfrm>
          <a:prstGeom prst="rect">
            <a:avLst/>
          </a:prstGeom>
        </p:spPr>
      </p:pic>
      <p:sp>
        <p:nvSpPr>
          <p:cNvPr id="4" name="TextBox 3">
            <a:extLst>
              <a:ext uri="{FF2B5EF4-FFF2-40B4-BE49-F238E27FC236}">
                <a16:creationId xmlns:a16="http://schemas.microsoft.com/office/drawing/2014/main" id="{CF340841-E561-62D3-08B5-273F09D5BA85}"/>
              </a:ext>
            </a:extLst>
          </p:cNvPr>
          <p:cNvSpPr txBox="1"/>
          <p:nvPr/>
        </p:nvSpPr>
        <p:spPr>
          <a:xfrm>
            <a:off x="328612" y="0"/>
            <a:ext cx="11364278" cy="707886"/>
          </a:xfrm>
          <a:prstGeom prst="rect">
            <a:avLst/>
          </a:prstGeom>
          <a:noFill/>
        </p:spPr>
        <p:txBody>
          <a:bodyPr wrap="square">
            <a:spAutoFit/>
          </a:bodyPr>
          <a:lstStyle/>
          <a:p>
            <a:pPr algn="l"/>
            <a:r>
              <a:rPr lang="en-US" sz="4000" b="1" i="0" dirty="0">
                <a:solidFill>
                  <a:schemeClr val="bg1"/>
                </a:solidFill>
                <a:effectLst/>
                <a:latin typeface="Times New Roman" panose="02020603050405020304" pitchFamily="18" charset="0"/>
                <a:cs typeface="Times New Roman" panose="02020603050405020304" pitchFamily="18" charset="0"/>
              </a:rPr>
              <a:t>Random Forest Regressor: Max Depth</a:t>
            </a:r>
          </a:p>
        </p:txBody>
      </p:sp>
      <p:sp>
        <p:nvSpPr>
          <p:cNvPr id="5" name="Rectangle 1">
            <a:extLst>
              <a:ext uri="{FF2B5EF4-FFF2-40B4-BE49-F238E27FC236}">
                <a16:creationId xmlns:a16="http://schemas.microsoft.com/office/drawing/2014/main" id="{BF801CA6-B94F-59B1-3A41-AA4BA56649D0}"/>
              </a:ext>
            </a:extLst>
          </p:cNvPr>
          <p:cNvSpPr>
            <a:spLocks noChangeArrowheads="1"/>
          </p:cNvSpPr>
          <p:nvPr/>
        </p:nvSpPr>
        <p:spPr bwMode="auto">
          <a:xfrm>
            <a:off x="274320" y="1581002"/>
            <a:ext cx="382905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The optimal value for </a:t>
            </a:r>
            <a:r>
              <a:rPr kumimoji="0" lang="en-US" altLang="en-US" sz="1800" b="1" i="0" u="none" strike="noStrike" cap="none" normalizeH="0" baseline="0" dirty="0">
                <a:ln>
                  <a:noFill/>
                </a:ln>
                <a:solidFill>
                  <a:schemeClr val="bg1"/>
                </a:solidFill>
                <a:effectLst/>
                <a:latin typeface="Arial" panose="020B0604020202020204" pitchFamily="34" charset="0"/>
              </a:rPr>
              <a:t>max_depth is 20</a:t>
            </a:r>
            <a:r>
              <a:rPr kumimoji="0" lang="en-US" altLang="en-US" sz="1800" b="0" i="0" u="none" strike="noStrike" cap="none" normalizeH="0" baseline="0" dirty="0">
                <a:ln>
                  <a:noFill/>
                </a:ln>
                <a:solidFill>
                  <a:schemeClr val="bg1"/>
                </a:solidFill>
                <a:effectLst/>
                <a:latin typeface="Arial" panose="020B0604020202020204" pitchFamily="34" charset="0"/>
              </a:rPr>
              <a:t>, achieving the highest </a:t>
            </a:r>
            <a:r>
              <a:rPr kumimoji="0" lang="en-US" altLang="en-US" sz="1800" b="1" i="0" u="none" strike="noStrike" cap="none" normalizeH="0" baseline="0" dirty="0">
                <a:ln>
                  <a:noFill/>
                </a:ln>
                <a:solidFill>
                  <a:schemeClr val="bg1"/>
                </a:solidFill>
                <a:effectLst/>
                <a:latin typeface="Arial" panose="020B0604020202020204" pitchFamily="34" charset="0"/>
              </a:rPr>
              <a:t>R² score of 0.996309</a:t>
            </a:r>
            <a:r>
              <a:rPr kumimoji="0" lang="en-US" altLang="en-US" sz="1800" b="0" i="0" u="none" strike="noStrike" cap="none" normalizeH="0" baseline="0" dirty="0">
                <a:ln>
                  <a:noFill/>
                </a:ln>
                <a:solidFill>
                  <a:schemeClr val="bg1"/>
                </a:solidFill>
                <a:effectLst/>
                <a:latin typeface="Arial" panose="020B0604020202020204" pitchFamily="34" charset="0"/>
              </a:rPr>
              <a:t> with a stable standard deviation (</a:t>
            </a:r>
            <a:r>
              <a:rPr kumimoji="0" lang="en-US" altLang="en-US" sz="1800" b="1" i="0" u="none" strike="noStrike" cap="none" normalizeH="0" baseline="0" dirty="0">
                <a:ln>
                  <a:noFill/>
                </a:ln>
                <a:solidFill>
                  <a:schemeClr val="bg1"/>
                </a:solidFill>
                <a:effectLst/>
                <a:latin typeface="Arial" panose="020B0604020202020204" pitchFamily="34" charset="0"/>
              </a:rPr>
              <a:t>0.000324</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R="0" lvl="0"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The R² score improves as </a:t>
            </a:r>
            <a:r>
              <a:rPr kumimoji="0" lang="en-US" altLang="en-US" sz="1800" b="1" i="0" u="none" strike="noStrike" cap="none" normalizeH="0" baseline="0" dirty="0">
                <a:ln>
                  <a:noFill/>
                </a:ln>
                <a:solidFill>
                  <a:schemeClr val="bg1"/>
                </a:solidFill>
                <a:effectLst/>
                <a:latin typeface="Arial" panose="020B0604020202020204" pitchFamily="34" charset="0"/>
              </a:rPr>
              <a:t>max_depth increases from 15 to 20</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R="0" lvl="0"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Beyond </a:t>
            </a:r>
            <a:r>
              <a:rPr kumimoji="0" lang="en-US" altLang="en-US" sz="1800" b="1" i="0" u="none" strike="noStrike" cap="none" normalizeH="0" baseline="0" dirty="0">
                <a:ln>
                  <a:noFill/>
                </a:ln>
                <a:solidFill>
                  <a:schemeClr val="bg1"/>
                </a:solidFill>
                <a:effectLst/>
                <a:latin typeface="Arial" panose="020B0604020202020204" pitchFamily="34" charset="0"/>
              </a:rPr>
              <a:t>max_depth of 20</a:t>
            </a:r>
            <a:r>
              <a:rPr kumimoji="0" lang="en-US" altLang="en-US" sz="1800" b="0" i="0" u="none" strike="noStrike" cap="none" normalizeH="0" baseline="0" dirty="0">
                <a:ln>
                  <a:noFill/>
                </a:ln>
                <a:solidFill>
                  <a:schemeClr val="bg1"/>
                </a:solidFill>
                <a:effectLst/>
                <a:latin typeface="Arial" panose="020B0604020202020204" pitchFamily="34" charset="0"/>
              </a:rPr>
              <a:t>, the score remains fairly stable with only slight changes. </a:t>
            </a:r>
          </a:p>
        </p:txBody>
      </p:sp>
      <p:sp>
        <p:nvSpPr>
          <p:cNvPr id="9" name="Oval 8">
            <a:extLst>
              <a:ext uri="{FF2B5EF4-FFF2-40B4-BE49-F238E27FC236}">
                <a16:creationId xmlns:a16="http://schemas.microsoft.com/office/drawing/2014/main" id="{35A1C7CF-4BD4-D377-E312-6404FA886131}"/>
              </a:ext>
            </a:extLst>
          </p:cNvPr>
          <p:cNvSpPr/>
          <p:nvPr/>
        </p:nvSpPr>
        <p:spPr>
          <a:xfrm>
            <a:off x="6913982" y="3240036"/>
            <a:ext cx="303052" cy="385890"/>
          </a:xfrm>
          <a:prstGeom prst="ellipse">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758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 calcmode="lin" valueType="num">
                                      <p:cBhvr additive="base">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E2E54EE-218D-27FD-4733-F4DBB6E0F3F6}"/>
              </a:ext>
            </a:extLst>
          </p:cNvPr>
          <p:cNvPicPr>
            <a:picLocks noChangeAspect="1"/>
          </p:cNvPicPr>
          <p:nvPr/>
        </p:nvPicPr>
        <p:blipFill>
          <a:blip r:embed="rId2"/>
          <a:stretch>
            <a:fillRect/>
          </a:stretch>
        </p:blipFill>
        <p:spPr>
          <a:xfrm>
            <a:off x="3974668" y="1568577"/>
            <a:ext cx="7520102" cy="3929253"/>
          </a:xfrm>
          <a:prstGeom prst="rect">
            <a:avLst/>
          </a:prstGeom>
        </p:spPr>
      </p:pic>
      <p:sp>
        <p:nvSpPr>
          <p:cNvPr id="4" name="Rectangle 1">
            <a:extLst>
              <a:ext uri="{FF2B5EF4-FFF2-40B4-BE49-F238E27FC236}">
                <a16:creationId xmlns:a16="http://schemas.microsoft.com/office/drawing/2014/main" id="{F849B20C-BF91-86FC-6CCB-F114842CDF51}"/>
              </a:ext>
            </a:extLst>
          </p:cNvPr>
          <p:cNvSpPr>
            <a:spLocks noChangeArrowheads="1"/>
          </p:cNvSpPr>
          <p:nvPr/>
        </p:nvSpPr>
        <p:spPr bwMode="auto">
          <a:xfrm>
            <a:off x="114300" y="1806038"/>
            <a:ext cx="332613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bg1"/>
                </a:solidFill>
                <a:effectLst/>
                <a:latin typeface="Arial" panose="020B0604020202020204" pitchFamily="34" charset="0"/>
              </a:rPr>
              <a:t>Most Important Feature: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Discharge Time (s)</a:t>
            </a:r>
            <a:r>
              <a:rPr kumimoji="0" lang="en-US" altLang="en-US" sz="1800" b="0" i="0" u="none" strike="noStrike" cap="none" normalizeH="0" baseline="0" dirty="0">
                <a:ln>
                  <a:noFill/>
                </a:ln>
                <a:solidFill>
                  <a:schemeClr val="bg1"/>
                </a:solidFill>
                <a:effectLst/>
                <a:latin typeface="Arial" panose="020B0604020202020204" pitchFamily="34" charset="0"/>
              </a:rPr>
              <a:t> has the highest importance score (</a:t>
            </a:r>
            <a:r>
              <a:rPr kumimoji="0" lang="en-US" altLang="en-US" sz="1800" b="1" i="0" u="none" strike="noStrike" cap="none" normalizeH="0" baseline="0" dirty="0">
                <a:ln>
                  <a:noFill/>
                </a:ln>
                <a:solidFill>
                  <a:schemeClr val="bg1"/>
                </a:solidFill>
                <a:effectLst/>
                <a:latin typeface="Arial" panose="020B0604020202020204" pitchFamily="34" charset="0"/>
              </a:rPr>
              <a:t>0.876475</a:t>
            </a:r>
            <a:r>
              <a:rPr kumimoji="0" lang="en-US" altLang="en-US" sz="1800" b="0" i="0" u="none" strike="noStrike" cap="none" normalizeH="0" baseline="0" dirty="0">
                <a:ln>
                  <a:noFill/>
                </a:ln>
                <a:solidFill>
                  <a:schemeClr val="bg1"/>
                </a:solidFill>
                <a:effectLst/>
                <a:latin typeface="Arial" panose="020B0604020202020204" pitchFamily="34" charset="0"/>
              </a:rPr>
              <a:t>), indicating it is the most significant feature in predicting the target variable.</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bg1"/>
                </a:solidFill>
                <a:effectLst/>
                <a:latin typeface="Arial" panose="020B0604020202020204" pitchFamily="34" charset="0"/>
              </a:rPr>
              <a:t>Least Important Feature:</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Min. Voltage </a:t>
            </a:r>
            <a:r>
              <a:rPr kumimoji="0" lang="en-US" altLang="en-US" sz="1800" b="1" i="0" u="none" strike="noStrike" cap="none" normalizeH="0" baseline="0" dirty="0" err="1">
                <a:ln>
                  <a:noFill/>
                </a:ln>
                <a:solidFill>
                  <a:schemeClr val="bg1"/>
                </a:solidFill>
                <a:effectLst/>
                <a:latin typeface="Arial" panose="020B0604020202020204" pitchFamily="34" charset="0"/>
              </a:rPr>
              <a:t>Charg</a:t>
            </a:r>
            <a:r>
              <a:rPr kumimoji="0" lang="en-US" altLang="en-US" sz="1800" b="1" i="0" u="none" strike="noStrike" cap="none" normalizeH="0" baseline="0" dirty="0">
                <a:ln>
                  <a:noFill/>
                </a:ln>
                <a:solidFill>
                  <a:schemeClr val="bg1"/>
                </a:solidFill>
                <a:effectLst/>
                <a:latin typeface="Arial" panose="020B0604020202020204" pitchFamily="34" charset="0"/>
              </a:rPr>
              <a:t>. (V)</a:t>
            </a:r>
            <a:r>
              <a:rPr kumimoji="0" lang="en-US" altLang="en-US" sz="1800" b="0" i="0" u="none" strike="noStrike" cap="none" normalizeH="0" baseline="0" dirty="0">
                <a:ln>
                  <a:noFill/>
                </a:ln>
                <a:solidFill>
                  <a:schemeClr val="bg1"/>
                </a:solidFill>
                <a:effectLst/>
                <a:latin typeface="Arial" panose="020B0604020202020204" pitchFamily="34" charset="0"/>
              </a:rPr>
              <a:t> has the lowest importance score (</a:t>
            </a:r>
            <a:r>
              <a:rPr kumimoji="0" lang="en-US" altLang="en-US" sz="1800" b="1" i="0" u="none" strike="noStrike" cap="none" normalizeH="0" baseline="0" dirty="0">
                <a:ln>
                  <a:noFill/>
                </a:ln>
                <a:solidFill>
                  <a:schemeClr val="bg1"/>
                </a:solidFill>
                <a:effectLst/>
                <a:latin typeface="Arial" panose="020B0604020202020204" pitchFamily="34" charset="0"/>
              </a:rPr>
              <a:t>0.003296</a:t>
            </a:r>
            <a:r>
              <a:rPr kumimoji="0" lang="en-US" altLang="en-US" sz="1800" b="0" i="0" u="none" strike="noStrike" cap="none" normalizeH="0" baseline="0" dirty="0">
                <a:ln>
                  <a:noFill/>
                </a:ln>
                <a:solidFill>
                  <a:schemeClr val="bg1"/>
                </a:solidFill>
                <a:effectLst/>
                <a:latin typeface="Arial" panose="020B0604020202020204" pitchFamily="34" charset="0"/>
              </a:rPr>
              <a:t>), making it the least influential feature in the model. </a:t>
            </a:r>
          </a:p>
        </p:txBody>
      </p:sp>
      <p:sp>
        <p:nvSpPr>
          <p:cNvPr id="5" name="TextBox 4">
            <a:extLst>
              <a:ext uri="{FF2B5EF4-FFF2-40B4-BE49-F238E27FC236}">
                <a16:creationId xmlns:a16="http://schemas.microsoft.com/office/drawing/2014/main" id="{785B17E0-7053-4F4A-A761-AD9C8DE05688}"/>
              </a:ext>
            </a:extLst>
          </p:cNvPr>
          <p:cNvSpPr txBox="1"/>
          <p:nvPr/>
        </p:nvSpPr>
        <p:spPr>
          <a:xfrm>
            <a:off x="328612" y="0"/>
            <a:ext cx="11364278" cy="707886"/>
          </a:xfrm>
          <a:prstGeom prst="rect">
            <a:avLst/>
          </a:prstGeom>
          <a:noFill/>
        </p:spPr>
        <p:txBody>
          <a:bodyPr wrap="square">
            <a:spAutoFit/>
          </a:bodyPr>
          <a:lstStyle/>
          <a:p>
            <a:pPr algn="l"/>
            <a:r>
              <a:rPr lang="en-US" sz="4000" b="1" i="0" dirty="0">
                <a:solidFill>
                  <a:schemeClr val="bg1"/>
                </a:solidFill>
                <a:effectLst/>
                <a:latin typeface="Times New Roman" panose="02020603050405020304" pitchFamily="18" charset="0"/>
                <a:cs typeface="Times New Roman" panose="02020603050405020304" pitchFamily="18" charset="0"/>
              </a:rPr>
              <a:t>Random Forest Regressor: Feature Importance</a:t>
            </a:r>
          </a:p>
        </p:txBody>
      </p:sp>
    </p:spTree>
    <p:extLst>
      <p:ext uri="{BB962C8B-B14F-4D97-AF65-F5344CB8AC3E}">
        <p14:creationId xmlns:p14="http://schemas.microsoft.com/office/powerpoint/2010/main" val="268723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2EFD58A-48B7-A34C-95CD-7AEE870EFDD7}"/>
              </a:ext>
            </a:extLst>
          </p:cNvPr>
          <p:cNvGrpSpPr/>
          <p:nvPr/>
        </p:nvGrpSpPr>
        <p:grpSpPr>
          <a:xfrm>
            <a:off x="4766310" y="1714500"/>
            <a:ext cx="6809982" cy="4251960"/>
            <a:chOff x="5669280" y="510540"/>
            <a:chExt cx="5040630" cy="2932730"/>
          </a:xfrm>
        </p:grpSpPr>
        <p:pic>
          <p:nvPicPr>
            <p:cNvPr id="18" name="Picture 17">
              <a:extLst>
                <a:ext uri="{FF2B5EF4-FFF2-40B4-BE49-F238E27FC236}">
                  <a16:creationId xmlns:a16="http://schemas.microsoft.com/office/drawing/2014/main" id="{CFD08CE7-377B-64B7-601E-F06416D25BFF}"/>
                </a:ext>
              </a:extLst>
            </p:cNvPr>
            <p:cNvPicPr>
              <a:picLocks noChangeAspect="1"/>
            </p:cNvPicPr>
            <p:nvPr/>
          </p:nvPicPr>
          <p:blipFill>
            <a:blip r:embed="rId2"/>
            <a:stretch>
              <a:fillRect/>
            </a:stretch>
          </p:blipFill>
          <p:spPr>
            <a:xfrm>
              <a:off x="5669280" y="510540"/>
              <a:ext cx="5040630" cy="2932730"/>
            </a:xfrm>
            <a:prstGeom prst="rect">
              <a:avLst/>
            </a:prstGeom>
          </p:spPr>
        </p:pic>
        <p:sp>
          <p:nvSpPr>
            <p:cNvPr id="24" name="Oval 23">
              <a:extLst>
                <a:ext uri="{FF2B5EF4-FFF2-40B4-BE49-F238E27FC236}">
                  <a16:creationId xmlns:a16="http://schemas.microsoft.com/office/drawing/2014/main" id="{C810C2E5-AD5F-DA33-9A8D-014CF9EC81F0}"/>
                </a:ext>
              </a:extLst>
            </p:cNvPr>
            <p:cNvSpPr/>
            <p:nvPr/>
          </p:nvSpPr>
          <p:spPr>
            <a:xfrm>
              <a:off x="8773341" y="727087"/>
              <a:ext cx="224314" cy="266162"/>
            </a:xfrm>
            <a:prstGeom prst="ellipse">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4340013F-47F9-7680-3AC6-3E2D93AEB640}"/>
              </a:ext>
            </a:extLst>
          </p:cNvPr>
          <p:cNvSpPr txBox="1"/>
          <p:nvPr/>
        </p:nvSpPr>
        <p:spPr>
          <a:xfrm>
            <a:off x="328612" y="0"/>
            <a:ext cx="11364278" cy="707886"/>
          </a:xfrm>
          <a:prstGeom prst="rect">
            <a:avLst/>
          </a:prstGeom>
          <a:noFill/>
        </p:spPr>
        <p:txBody>
          <a:bodyPr wrap="square">
            <a:spAutoFit/>
          </a:bodyPr>
          <a:lstStyle/>
          <a:p>
            <a:pPr algn="l"/>
            <a:r>
              <a:rPr lang="en-US" sz="4000" b="1" i="0" dirty="0">
                <a:solidFill>
                  <a:schemeClr val="bg1"/>
                </a:solidFill>
                <a:effectLst/>
                <a:latin typeface="Times New Roman" panose="02020603050405020304" pitchFamily="18" charset="0"/>
                <a:cs typeface="Times New Roman" panose="02020603050405020304" pitchFamily="18" charset="0"/>
              </a:rPr>
              <a:t>Gradient Boosting Regressor: Max_depth</a:t>
            </a:r>
          </a:p>
        </p:txBody>
      </p:sp>
      <p:sp>
        <p:nvSpPr>
          <p:cNvPr id="5" name="TextBox 4">
            <a:extLst>
              <a:ext uri="{FF2B5EF4-FFF2-40B4-BE49-F238E27FC236}">
                <a16:creationId xmlns:a16="http://schemas.microsoft.com/office/drawing/2014/main" id="{93A50D52-F598-A02E-F6ED-7B94AD23863C}"/>
              </a:ext>
            </a:extLst>
          </p:cNvPr>
          <p:cNvSpPr txBox="1"/>
          <p:nvPr/>
        </p:nvSpPr>
        <p:spPr>
          <a:xfrm>
            <a:off x="237173" y="2003197"/>
            <a:ext cx="4094797" cy="3693319"/>
          </a:xfrm>
          <a:prstGeom prst="rect">
            <a:avLst/>
          </a:prstGeom>
          <a:noFill/>
        </p:spPr>
        <p:txBody>
          <a:bodyPr wrap="square">
            <a:spAutoFit/>
          </a:bodyPr>
          <a:lstStyle/>
          <a:p>
            <a:pPr marL="285750" indent="-285750">
              <a:buFont typeface="Wingdings" panose="05000000000000000000" pitchFamily="2" charset="2"/>
              <a:buChar char="v"/>
            </a:pPr>
            <a:r>
              <a:rPr lang="en-US" dirty="0">
                <a:solidFill>
                  <a:schemeClr val="bg1"/>
                </a:solidFill>
              </a:rPr>
              <a:t>The model with max_depth = 10 achieved the highest R² score of 0.9962, indicating the best fit on the test data.</a:t>
            </a:r>
          </a:p>
          <a:p>
            <a:endParaRPr lang="en-US" dirty="0">
              <a:solidFill>
                <a:schemeClr val="bg1"/>
              </a:solidFill>
            </a:endParaRPr>
          </a:p>
          <a:p>
            <a:pPr marL="285750" indent="-285750">
              <a:buFont typeface="Wingdings" panose="05000000000000000000" pitchFamily="2" charset="2"/>
              <a:buChar char="v"/>
            </a:pPr>
            <a:r>
              <a:rPr lang="en-US" dirty="0">
                <a:solidFill>
                  <a:schemeClr val="bg1"/>
                </a:solidFill>
              </a:rPr>
              <a:t>R² score improves consistently as max_depth increases from 3 to 10.</a:t>
            </a:r>
          </a:p>
          <a:p>
            <a:endParaRPr lang="en-US" dirty="0">
              <a:solidFill>
                <a:schemeClr val="bg1"/>
              </a:solidFill>
            </a:endParaRPr>
          </a:p>
          <a:p>
            <a:pPr marL="285750" indent="-285750">
              <a:buFont typeface="Wingdings" panose="05000000000000000000" pitchFamily="2" charset="2"/>
              <a:buChar char="v"/>
            </a:pPr>
            <a:r>
              <a:rPr lang="en-US" dirty="0">
                <a:solidFill>
                  <a:schemeClr val="bg1"/>
                </a:solidFill>
              </a:rPr>
              <a:t>Beyond max_depth = 10, the R² score decreases, and max_depth = 15 shows a higher standard deviation, suggesting potential overfitting.</a:t>
            </a:r>
          </a:p>
        </p:txBody>
      </p:sp>
    </p:spTree>
    <p:extLst>
      <p:ext uri="{BB962C8B-B14F-4D97-AF65-F5344CB8AC3E}">
        <p14:creationId xmlns:p14="http://schemas.microsoft.com/office/powerpoint/2010/main" val="40991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B27ADDC-7B26-B510-2ABB-7B3C23B2A051}"/>
              </a:ext>
            </a:extLst>
          </p:cNvPr>
          <p:cNvGrpSpPr/>
          <p:nvPr/>
        </p:nvGrpSpPr>
        <p:grpSpPr>
          <a:xfrm>
            <a:off x="4892040" y="1474470"/>
            <a:ext cx="6825082" cy="4697730"/>
            <a:chOff x="558456" y="3629978"/>
            <a:chExt cx="5030814" cy="3051950"/>
          </a:xfrm>
        </p:grpSpPr>
        <p:pic>
          <p:nvPicPr>
            <p:cNvPr id="22" name="Picture 21">
              <a:extLst>
                <a:ext uri="{FF2B5EF4-FFF2-40B4-BE49-F238E27FC236}">
                  <a16:creationId xmlns:a16="http://schemas.microsoft.com/office/drawing/2014/main" id="{2B3F2FEF-B92F-57D8-98C1-A283E877B6D2}"/>
                </a:ext>
              </a:extLst>
            </p:cNvPr>
            <p:cNvPicPr>
              <a:picLocks noChangeAspect="1"/>
            </p:cNvPicPr>
            <p:nvPr/>
          </p:nvPicPr>
          <p:blipFill>
            <a:blip r:embed="rId2"/>
            <a:stretch>
              <a:fillRect/>
            </a:stretch>
          </p:blipFill>
          <p:spPr>
            <a:xfrm>
              <a:off x="558456" y="3629978"/>
              <a:ext cx="5030814" cy="3051950"/>
            </a:xfrm>
            <a:prstGeom prst="rect">
              <a:avLst/>
            </a:prstGeom>
          </p:spPr>
        </p:pic>
        <p:sp>
          <p:nvSpPr>
            <p:cNvPr id="23" name="Oval 22">
              <a:extLst>
                <a:ext uri="{FF2B5EF4-FFF2-40B4-BE49-F238E27FC236}">
                  <a16:creationId xmlns:a16="http://schemas.microsoft.com/office/drawing/2014/main" id="{B3F0723F-5A73-F248-59B6-E3833E699D26}"/>
                </a:ext>
              </a:extLst>
            </p:cNvPr>
            <p:cNvSpPr/>
            <p:nvPr/>
          </p:nvSpPr>
          <p:spPr>
            <a:xfrm>
              <a:off x="3573128" y="4041521"/>
              <a:ext cx="224314" cy="266162"/>
            </a:xfrm>
            <a:prstGeom prst="ellipse">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B38075A3-1BB7-F152-E9D6-69597B257531}"/>
              </a:ext>
            </a:extLst>
          </p:cNvPr>
          <p:cNvSpPr>
            <a:spLocks noChangeArrowheads="1"/>
          </p:cNvSpPr>
          <p:nvPr/>
        </p:nvSpPr>
        <p:spPr bwMode="auto">
          <a:xfrm>
            <a:off x="91440" y="1981053"/>
            <a:ext cx="478917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The model with a </a:t>
            </a:r>
            <a:r>
              <a:rPr kumimoji="0" lang="en-US" altLang="en-US" sz="1800" b="1" i="0" u="none" strike="noStrike" cap="none" normalizeH="0" baseline="0" dirty="0">
                <a:ln>
                  <a:noFill/>
                </a:ln>
                <a:solidFill>
                  <a:schemeClr val="bg1"/>
                </a:solidFill>
                <a:effectLst/>
                <a:latin typeface="Arial" panose="020B0604020202020204" pitchFamily="34" charset="0"/>
              </a:rPr>
              <a:t>learning_rate of 0.10</a:t>
            </a:r>
            <a:r>
              <a:rPr kumimoji="0" lang="en-US" altLang="en-US" sz="1800" b="0" i="0" u="none" strike="noStrike" cap="none" normalizeH="0" baseline="0" dirty="0">
                <a:ln>
                  <a:noFill/>
                </a:ln>
                <a:solidFill>
                  <a:schemeClr val="bg1"/>
                </a:solidFill>
                <a:effectLst/>
                <a:latin typeface="Arial" panose="020B0604020202020204" pitchFamily="34" charset="0"/>
              </a:rPr>
              <a:t> achieved the highest </a:t>
            </a:r>
            <a:r>
              <a:rPr kumimoji="0" lang="en-US" altLang="en-US" sz="1800" b="1" i="0" u="none" strike="noStrike" cap="none" normalizeH="0" baseline="0" dirty="0">
                <a:ln>
                  <a:noFill/>
                </a:ln>
                <a:solidFill>
                  <a:schemeClr val="bg1"/>
                </a:solidFill>
                <a:effectLst/>
                <a:latin typeface="Arial" panose="020B0604020202020204" pitchFamily="34" charset="0"/>
              </a:rPr>
              <a:t>R² score of 0.996181</a:t>
            </a:r>
            <a:r>
              <a:rPr kumimoji="0" lang="en-US" altLang="en-US" sz="1800" b="0" i="0" u="none" strike="noStrike" cap="none" normalizeH="0" baseline="0" dirty="0">
                <a:ln>
                  <a:noFill/>
                </a:ln>
                <a:solidFill>
                  <a:schemeClr val="bg1"/>
                </a:solidFill>
                <a:effectLst/>
                <a:latin typeface="Arial" panose="020B0604020202020204" pitchFamily="34" charset="0"/>
              </a:rPr>
              <a:t>, indicating the best performance on the test data.</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Increasing the </a:t>
            </a:r>
            <a:r>
              <a:rPr kumimoji="0" lang="en-US" altLang="en-US" sz="1800" b="1" i="0" u="none" strike="noStrike" cap="none" normalizeH="0" baseline="0" dirty="0">
                <a:ln>
                  <a:noFill/>
                </a:ln>
                <a:solidFill>
                  <a:schemeClr val="bg1"/>
                </a:solidFill>
                <a:effectLst/>
                <a:latin typeface="Arial" panose="020B0604020202020204" pitchFamily="34" charset="0"/>
              </a:rPr>
              <a:t>learning_rate from 0.03 to 0.10</a:t>
            </a:r>
            <a:r>
              <a:rPr kumimoji="0" lang="en-US" altLang="en-US" sz="1800" b="0" i="0" u="none" strike="noStrike" cap="none" normalizeH="0" baseline="0" dirty="0">
                <a:ln>
                  <a:noFill/>
                </a:ln>
                <a:solidFill>
                  <a:schemeClr val="bg1"/>
                </a:solidFill>
                <a:effectLst/>
                <a:latin typeface="Arial" panose="020B0604020202020204" pitchFamily="34" charset="0"/>
              </a:rPr>
              <a:t> generally improves the R² score.</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Beyond a </a:t>
            </a:r>
            <a:r>
              <a:rPr kumimoji="0" lang="en-US" altLang="en-US" sz="1800" b="1" i="0" u="none" strike="noStrike" cap="none" normalizeH="0" baseline="0" dirty="0">
                <a:ln>
                  <a:noFill/>
                </a:ln>
                <a:solidFill>
                  <a:schemeClr val="bg1"/>
                </a:solidFill>
                <a:effectLst/>
                <a:latin typeface="Arial" panose="020B0604020202020204" pitchFamily="34" charset="0"/>
              </a:rPr>
              <a:t>learning_rate of 0.10</a:t>
            </a:r>
            <a:r>
              <a:rPr kumimoji="0" lang="en-US" altLang="en-US" sz="1800" b="0" i="0" u="none" strike="noStrike" cap="none" normalizeH="0" baseline="0" dirty="0">
                <a:ln>
                  <a:noFill/>
                </a:ln>
                <a:solidFill>
                  <a:schemeClr val="bg1"/>
                </a:solidFill>
                <a:effectLst/>
                <a:latin typeface="Arial" panose="020B0604020202020204" pitchFamily="34" charset="0"/>
              </a:rPr>
              <a:t>, scores remain stable with minimal differences, and the </a:t>
            </a:r>
            <a:r>
              <a:rPr kumimoji="0" lang="en-US" altLang="en-US" sz="1800" b="1" i="0" u="none" strike="noStrike" cap="none" normalizeH="0" baseline="0" dirty="0">
                <a:ln>
                  <a:noFill/>
                </a:ln>
                <a:solidFill>
                  <a:schemeClr val="bg1"/>
                </a:solidFill>
                <a:effectLst/>
                <a:latin typeface="Arial" panose="020B0604020202020204" pitchFamily="34" charset="0"/>
              </a:rPr>
              <a:t>standard deviations are small and consistent</a:t>
            </a:r>
            <a:r>
              <a:rPr kumimoji="0" lang="en-US" altLang="en-US" sz="1800" b="0" i="0" u="none" strike="noStrike" cap="none" normalizeH="0" baseline="0" dirty="0">
                <a:ln>
                  <a:noFill/>
                </a:ln>
                <a:solidFill>
                  <a:schemeClr val="bg1"/>
                </a:solidFill>
                <a:effectLst/>
                <a:latin typeface="Arial" panose="020B0604020202020204" pitchFamily="34" charset="0"/>
              </a:rPr>
              <a:t>, indicating stable performance. </a:t>
            </a:r>
          </a:p>
        </p:txBody>
      </p:sp>
      <p:sp>
        <p:nvSpPr>
          <p:cNvPr id="3" name="TextBox 2">
            <a:extLst>
              <a:ext uri="{FF2B5EF4-FFF2-40B4-BE49-F238E27FC236}">
                <a16:creationId xmlns:a16="http://schemas.microsoft.com/office/drawing/2014/main" id="{94F17CED-09FC-38F3-2405-21149781B7C5}"/>
              </a:ext>
            </a:extLst>
          </p:cNvPr>
          <p:cNvSpPr txBox="1"/>
          <p:nvPr/>
        </p:nvSpPr>
        <p:spPr>
          <a:xfrm>
            <a:off x="328612" y="0"/>
            <a:ext cx="11863388" cy="707886"/>
          </a:xfrm>
          <a:prstGeom prst="rect">
            <a:avLst/>
          </a:prstGeom>
          <a:noFill/>
        </p:spPr>
        <p:txBody>
          <a:bodyPr wrap="square">
            <a:spAutoFit/>
          </a:bodyPr>
          <a:lstStyle/>
          <a:p>
            <a:pPr algn="l"/>
            <a:r>
              <a:rPr lang="en-US" sz="4000" b="1" i="0" dirty="0">
                <a:solidFill>
                  <a:schemeClr val="bg1"/>
                </a:solidFill>
                <a:effectLst/>
                <a:latin typeface="Times New Roman" panose="02020603050405020304" pitchFamily="18" charset="0"/>
                <a:cs typeface="Times New Roman" panose="02020603050405020304" pitchFamily="18" charset="0"/>
              </a:rPr>
              <a:t>Gradient Boosting Regressor: Learning Rate</a:t>
            </a:r>
          </a:p>
        </p:txBody>
      </p:sp>
    </p:spTree>
    <p:extLst>
      <p:ext uri="{BB962C8B-B14F-4D97-AF65-F5344CB8AC3E}">
        <p14:creationId xmlns:p14="http://schemas.microsoft.com/office/powerpoint/2010/main" val="271618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 calcmode="lin" valueType="num">
                                      <p:cBhvr additive="base">
                                        <p:cTn id="2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EBC0CB6A-83F0-1FAC-E15F-BAA441D7BF7D}"/>
              </a:ext>
            </a:extLst>
          </p:cNvPr>
          <p:cNvGrpSpPr/>
          <p:nvPr/>
        </p:nvGrpSpPr>
        <p:grpSpPr>
          <a:xfrm>
            <a:off x="4928261" y="1779814"/>
            <a:ext cx="6815132" cy="4335978"/>
            <a:chOff x="437197" y="519112"/>
            <a:chExt cx="5997893" cy="3443951"/>
          </a:xfrm>
        </p:grpSpPr>
        <p:pic>
          <p:nvPicPr>
            <p:cNvPr id="12" name="Picture 11">
              <a:extLst>
                <a:ext uri="{FF2B5EF4-FFF2-40B4-BE49-F238E27FC236}">
                  <a16:creationId xmlns:a16="http://schemas.microsoft.com/office/drawing/2014/main" id="{68039E40-FC8E-0724-CD39-663F572F85CA}"/>
                </a:ext>
              </a:extLst>
            </p:cNvPr>
            <p:cNvPicPr>
              <a:picLocks noChangeAspect="1"/>
            </p:cNvPicPr>
            <p:nvPr/>
          </p:nvPicPr>
          <p:blipFill>
            <a:blip r:embed="rId2"/>
            <a:stretch>
              <a:fillRect/>
            </a:stretch>
          </p:blipFill>
          <p:spPr>
            <a:xfrm>
              <a:off x="437197" y="519112"/>
              <a:ext cx="5997893" cy="3443951"/>
            </a:xfrm>
            <a:prstGeom prst="rect">
              <a:avLst/>
            </a:prstGeom>
          </p:spPr>
        </p:pic>
        <p:sp>
          <p:nvSpPr>
            <p:cNvPr id="13" name="Oval 12">
              <a:extLst>
                <a:ext uri="{FF2B5EF4-FFF2-40B4-BE49-F238E27FC236}">
                  <a16:creationId xmlns:a16="http://schemas.microsoft.com/office/drawing/2014/main" id="{2D4F79B8-7776-BA1B-DF88-0DA6EE8D1F33}"/>
                </a:ext>
              </a:extLst>
            </p:cNvPr>
            <p:cNvSpPr/>
            <p:nvPr/>
          </p:nvSpPr>
          <p:spPr>
            <a:xfrm>
              <a:off x="2674620" y="1520190"/>
              <a:ext cx="262890" cy="320040"/>
            </a:xfrm>
            <a:prstGeom prst="ellipse">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C1D3597-98DA-F6D5-8D96-54E1D5B9D23C}"/>
              </a:ext>
            </a:extLst>
          </p:cNvPr>
          <p:cNvSpPr txBox="1"/>
          <p:nvPr/>
        </p:nvSpPr>
        <p:spPr>
          <a:xfrm>
            <a:off x="328612" y="0"/>
            <a:ext cx="11775758" cy="707886"/>
          </a:xfrm>
          <a:prstGeom prst="rect">
            <a:avLst/>
          </a:prstGeom>
          <a:noFill/>
        </p:spPr>
        <p:txBody>
          <a:bodyPr wrap="square">
            <a:spAutoFit/>
          </a:bodyPr>
          <a:lstStyle/>
          <a:p>
            <a:pPr algn="l"/>
            <a:r>
              <a:rPr lang="en-US" sz="4000" b="1" i="0" dirty="0">
                <a:solidFill>
                  <a:schemeClr val="bg1"/>
                </a:solidFill>
                <a:effectLst/>
                <a:latin typeface="Times New Roman" panose="02020603050405020304" pitchFamily="18" charset="0"/>
                <a:cs typeface="Times New Roman" panose="02020603050405020304" pitchFamily="18" charset="0"/>
              </a:rPr>
              <a:t>Gradient Boosting Regressor: Number of Estimators</a:t>
            </a:r>
          </a:p>
        </p:txBody>
      </p:sp>
      <p:sp>
        <p:nvSpPr>
          <p:cNvPr id="3" name="Rectangle 1">
            <a:extLst>
              <a:ext uri="{FF2B5EF4-FFF2-40B4-BE49-F238E27FC236}">
                <a16:creationId xmlns:a16="http://schemas.microsoft.com/office/drawing/2014/main" id="{2F9B3BFC-E92F-F15F-3B19-8477CE352B8F}"/>
              </a:ext>
            </a:extLst>
          </p:cNvPr>
          <p:cNvSpPr>
            <a:spLocks noChangeArrowheads="1"/>
          </p:cNvSpPr>
          <p:nvPr/>
        </p:nvSpPr>
        <p:spPr bwMode="auto">
          <a:xfrm>
            <a:off x="178131" y="1295681"/>
            <a:ext cx="460762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The model with </a:t>
            </a:r>
            <a:r>
              <a:rPr kumimoji="0" lang="en-US" altLang="en-US" sz="1800" b="1" i="0" u="none" strike="noStrike" cap="none" normalizeH="0" baseline="0" dirty="0">
                <a:ln>
                  <a:noFill/>
                </a:ln>
                <a:solidFill>
                  <a:schemeClr val="bg1"/>
                </a:solidFill>
                <a:effectLst/>
                <a:latin typeface="Arial" panose="020B0604020202020204" pitchFamily="34" charset="0"/>
              </a:rPr>
              <a:t>n_estimators = 1000</a:t>
            </a:r>
            <a:r>
              <a:rPr kumimoji="0" lang="en-US" altLang="en-US" sz="1800" b="0" i="0" u="none" strike="noStrike" cap="none" normalizeH="0" baseline="0" dirty="0">
                <a:ln>
                  <a:noFill/>
                </a:ln>
                <a:solidFill>
                  <a:schemeClr val="bg1"/>
                </a:solidFill>
                <a:effectLst/>
                <a:latin typeface="Arial" panose="020B0604020202020204" pitchFamily="34" charset="0"/>
              </a:rPr>
              <a:t> achieves the highest </a:t>
            </a:r>
            <a:r>
              <a:rPr kumimoji="0" lang="en-US" altLang="en-US" sz="1800" b="1" i="0" u="none" strike="noStrike" cap="none" normalizeH="0" baseline="0" dirty="0">
                <a:ln>
                  <a:noFill/>
                </a:ln>
                <a:solidFill>
                  <a:schemeClr val="bg1"/>
                </a:solidFill>
                <a:effectLst/>
                <a:latin typeface="Arial" panose="020B0604020202020204" pitchFamily="34" charset="0"/>
              </a:rPr>
              <a:t>R² score of 0.996329</a:t>
            </a:r>
            <a:r>
              <a:rPr kumimoji="0" lang="en-US" altLang="en-US" sz="1800" b="0" i="0" u="none" strike="noStrike" cap="none" normalizeH="0" baseline="0" dirty="0">
                <a:ln>
                  <a:noFill/>
                </a:ln>
                <a:solidFill>
                  <a:schemeClr val="bg1"/>
                </a:solidFill>
                <a:effectLst/>
                <a:latin typeface="Arial" panose="020B0604020202020204" pitchFamily="34" charset="0"/>
              </a:rPr>
              <a:t>, indicating the best performance with a very low standard deviation.</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As the number of estimators increases, the R² score </a:t>
            </a:r>
            <a:r>
              <a:rPr kumimoji="0" lang="en-US" altLang="en-US" sz="1800" b="1" i="0" u="none" strike="noStrike" cap="none" normalizeH="0" baseline="0" dirty="0">
                <a:ln>
                  <a:noFill/>
                </a:ln>
                <a:solidFill>
                  <a:schemeClr val="bg1"/>
                </a:solidFill>
                <a:effectLst/>
                <a:latin typeface="Arial" panose="020B0604020202020204" pitchFamily="34" charset="0"/>
              </a:rPr>
              <a:t>gradually improves</a:t>
            </a:r>
            <a:r>
              <a:rPr kumimoji="0" lang="en-US" altLang="en-US" sz="1800" b="0" i="0" u="none" strike="noStrike" cap="none" normalizeH="0" baseline="0" dirty="0">
                <a:ln>
                  <a:noFill/>
                </a:ln>
                <a:solidFill>
                  <a:schemeClr val="bg1"/>
                </a:solidFill>
                <a:effectLst/>
                <a:latin typeface="Arial" panose="020B0604020202020204" pitchFamily="34" charset="0"/>
              </a:rPr>
              <a:t>, suggesting that more estimators enhance the model's ability to fit the data.</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While the R² score continues to improve with more estimators, increases become </a:t>
            </a:r>
            <a:r>
              <a:rPr kumimoji="0" lang="en-US" altLang="en-US" sz="1800" b="1" i="0" u="none" strike="noStrike" cap="none" normalizeH="0" baseline="0" dirty="0">
                <a:ln>
                  <a:noFill/>
                </a:ln>
                <a:solidFill>
                  <a:schemeClr val="bg1"/>
                </a:solidFill>
                <a:effectLst/>
                <a:latin typeface="Arial" panose="020B0604020202020204" pitchFamily="34" charset="0"/>
              </a:rPr>
              <a:t>marginal beyond 300 estimators</a:t>
            </a:r>
            <a:r>
              <a:rPr kumimoji="0" lang="en-US" altLang="en-US" sz="1800" b="0" i="0" u="none" strike="noStrike" cap="none" normalizeH="0" baseline="0" dirty="0">
                <a:ln>
                  <a:noFill/>
                </a:ln>
                <a:solidFill>
                  <a:schemeClr val="bg1"/>
                </a:solidFill>
                <a:effectLst/>
                <a:latin typeface="Arial" panose="020B0604020202020204" pitchFamily="34" charset="0"/>
              </a:rPr>
              <a:t>, and the standard deviation remains stable across all values. </a:t>
            </a:r>
          </a:p>
        </p:txBody>
      </p:sp>
    </p:spTree>
    <p:extLst>
      <p:ext uri="{BB962C8B-B14F-4D97-AF65-F5344CB8AC3E}">
        <p14:creationId xmlns:p14="http://schemas.microsoft.com/office/powerpoint/2010/main" val="94693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6B6931D7-54DF-24AD-4DA5-EC75394A2DE6}"/>
              </a:ext>
            </a:extLst>
          </p:cNvPr>
          <p:cNvPicPr>
            <a:picLocks noChangeAspect="1"/>
          </p:cNvPicPr>
          <p:nvPr/>
        </p:nvPicPr>
        <p:blipFill>
          <a:blip r:embed="rId2"/>
          <a:stretch>
            <a:fillRect/>
          </a:stretch>
        </p:blipFill>
        <p:spPr>
          <a:xfrm>
            <a:off x="4506389" y="1393422"/>
            <a:ext cx="7162580" cy="4189282"/>
          </a:xfrm>
          <a:prstGeom prst="rect">
            <a:avLst/>
          </a:prstGeom>
        </p:spPr>
      </p:pic>
      <p:sp>
        <p:nvSpPr>
          <p:cNvPr id="2" name="TextBox 1">
            <a:extLst>
              <a:ext uri="{FF2B5EF4-FFF2-40B4-BE49-F238E27FC236}">
                <a16:creationId xmlns:a16="http://schemas.microsoft.com/office/drawing/2014/main" id="{F95B3F72-92CC-D03F-5272-1DB4AD792065}"/>
              </a:ext>
            </a:extLst>
          </p:cNvPr>
          <p:cNvSpPr txBox="1"/>
          <p:nvPr/>
        </p:nvSpPr>
        <p:spPr>
          <a:xfrm>
            <a:off x="328612" y="0"/>
            <a:ext cx="11775758" cy="707886"/>
          </a:xfrm>
          <a:prstGeom prst="rect">
            <a:avLst/>
          </a:prstGeom>
          <a:noFill/>
        </p:spPr>
        <p:txBody>
          <a:bodyPr wrap="square">
            <a:spAutoFit/>
          </a:bodyPr>
          <a:lstStyle/>
          <a:p>
            <a:pPr algn="l"/>
            <a:r>
              <a:rPr lang="en-US" sz="4000" b="1" i="0" dirty="0">
                <a:solidFill>
                  <a:schemeClr val="bg1"/>
                </a:solidFill>
                <a:effectLst/>
                <a:latin typeface="Times New Roman" panose="02020603050405020304" pitchFamily="18" charset="0"/>
                <a:cs typeface="Times New Roman" panose="02020603050405020304" pitchFamily="18" charset="0"/>
              </a:rPr>
              <a:t>Gradient Boosting Regressor: Feature Importance</a:t>
            </a:r>
          </a:p>
        </p:txBody>
      </p:sp>
      <p:sp>
        <p:nvSpPr>
          <p:cNvPr id="4" name="TextBox 3">
            <a:extLst>
              <a:ext uri="{FF2B5EF4-FFF2-40B4-BE49-F238E27FC236}">
                <a16:creationId xmlns:a16="http://schemas.microsoft.com/office/drawing/2014/main" id="{58301CE2-A47F-0B5D-A390-024657BB3336}"/>
              </a:ext>
            </a:extLst>
          </p:cNvPr>
          <p:cNvSpPr txBox="1"/>
          <p:nvPr/>
        </p:nvSpPr>
        <p:spPr>
          <a:xfrm>
            <a:off x="403018" y="986966"/>
            <a:ext cx="3734641" cy="5909310"/>
          </a:xfrm>
          <a:prstGeom prst="rect">
            <a:avLst/>
          </a:prstGeom>
          <a:noFill/>
        </p:spPr>
        <p:txBody>
          <a:bodyPr wrap="square">
            <a:spAutoFit/>
          </a:bodyPr>
          <a:lstStyle/>
          <a:p>
            <a:pPr marL="285750" indent="-285750" algn="just">
              <a:buFont typeface="Wingdings" panose="05000000000000000000" pitchFamily="2" charset="2"/>
              <a:buChar char="v"/>
            </a:pPr>
            <a:r>
              <a:rPr lang="en-US" dirty="0">
                <a:solidFill>
                  <a:schemeClr val="bg1"/>
                </a:solidFill>
              </a:rPr>
              <a:t>Most Important Feature: Discharge Time (s) has the highest importance score (0.869010), indicating it is the most significant feature for predicting the target variable.</a:t>
            </a:r>
          </a:p>
          <a:p>
            <a:pPr algn="just"/>
            <a:endParaRPr lang="en-US" dirty="0">
              <a:solidFill>
                <a:schemeClr val="bg1"/>
              </a:solidFill>
            </a:endParaRPr>
          </a:p>
          <a:p>
            <a:pPr marL="285750" indent="-285750" algn="just">
              <a:buFont typeface="Wingdings" panose="05000000000000000000" pitchFamily="2" charset="2"/>
              <a:buChar char="v"/>
            </a:pPr>
            <a:r>
              <a:rPr lang="en-US" dirty="0">
                <a:solidFill>
                  <a:schemeClr val="bg1"/>
                </a:solidFill>
              </a:rPr>
              <a:t>Least Important Features: Min. Voltage </a:t>
            </a:r>
            <a:r>
              <a:rPr lang="en-US" dirty="0" err="1">
                <a:solidFill>
                  <a:schemeClr val="bg1"/>
                </a:solidFill>
              </a:rPr>
              <a:t>Charg</a:t>
            </a:r>
            <a:r>
              <a:rPr lang="en-US" dirty="0">
                <a:solidFill>
                  <a:schemeClr val="bg1"/>
                </a:solidFill>
              </a:rPr>
              <a:t>. (V) has the lowest importance score (0.003388), making it the least influential feature in the model.</a:t>
            </a:r>
          </a:p>
          <a:p>
            <a:pPr algn="just"/>
            <a:endParaRPr lang="en-US" dirty="0">
              <a:solidFill>
                <a:schemeClr val="bg1"/>
              </a:solidFill>
            </a:endParaRPr>
          </a:p>
          <a:p>
            <a:pPr marL="285750" indent="-285750" algn="just">
              <a:buFont typeface="Wingdings" panose="05000000000000000000" pitchFamily="2" charset="2"/>
              <a:buChar char="v"/>
            </a:pPr>
            <a:r>
              <a:rPr lang="en-US" dirty="0">
                <a:solidFill>
                  <a:schemeClr val="bg1"/>
                </a:solidFill>
              </a:rPr>
              <a:t>These results indicate that, similar to the Random Forest Regressor, Discharge Time (s) plays a dominant role in the model’s predictions, while other features contribute less to overall performance.</a:t>
            </a:r>
          </a:p>
          <a:p>
            <a:pPr marL="285750" indent="-285750" algn="just">
              <a:buFont typeface="Wingdings" panose="05000000000000000000" pitchFamily="2" charset="2"/>
              <a:buChar char="v"/>
            </a:pPr>
            <a:endParaRPr lang="en-US" dirty="0">
              <a:solidFill>
                <a:schemeClr val="bg1"/>
              </a:solidFill>
            </a:endParaRPr>
          </a:p>
        </p:txBody>
      </p:sp>
    </p:spTree>
    <p:extLst>
      <p:ext uri="{BB962C8B-B14F-4D97-AF65-F5344CB8AC3E}">
        <p14:creationId xmlns:p14="http://schemas.microsoft.com/office/powerpoint/2010/main" val="197462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631577-8E56-721C-A78C-E92A3097B1BA}"/>
              </a:ext>
            </a:extLst>
          </p:cNvPr>
          <p:cNvPicPr>
            <a:picLocks noChangeAspect="1"/>
          </p:cNvPicPr>
          <p:nvPr/>
        </p:nvPicPr>
        <p:blipFill>
          <a:blip r:embed="rId2"/>
          <a:stretch>
            <a:fillRect/>
          </a:stretch>
        </p:blipFill>
        <p:spPr>
          <a:xfrm>
            <a:off x="468630" y="1167385"/>
            <a:ext cx="11277600" cy="2763010"/>
          </a:xfrm>
          <a:prstGeom prst="rect">
            <a:avLst/>
          </a:prstGeom>
        </p:spPr>
      </p:pic>
      <p:sp>
        <p:nvSpPr>
          <p:cNvPr id="4" name="Rectangle 1">
            <a:extLst>
              <a:ext uri="{FF2B5EF4-FFF2-40B4-BE49-F238E27FC236}">
                <a16:creationId xmlns:a16="http://schemas.microsoft.com/office/drawing/2014/main" id="{AB689E7F-1E61-DDA3-2D1F-51F2CE0E9106}"/>
              </a:ext>
            </a:extLst>
          </p:cNvPr>
          <p:cNvSpPr>
            <a:spLocks noChangeArrowheads="1"/>
          </p:cNvSpPr>
          <p:nvPr/>
        </p:nvSpPr>
        <p:spPr bwMode="auto">
          <a:xfrm>
            <a:off x="382981" y="3939908"/>
            <a:ext cx="1106987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The </a:t>
            </a:r>
            <a:r>
              <a:rPr kumimoji="0" lang="en-US" altLang="en-US" sz="1800" b="1" i="0" u="none" strike="noStrike" cap="none" normalizeH="0" baseline="0" dirty="0">
                <a:ln>
                  <a:noFill/>
                </a:ln>
                <a:solidFill>
                  <a:schemeClr val="bg1"/>
                </a:solidFill>
                <a:effectLst/>
                <a:latin typeface="Arial" panose="020B0604020202020204" pitchFamily="34" charset="0"/>
              </a:rPr>
              <a:t>Gradient Boosting Regressor (</a:t>
            </a:r>
            <a:r>
              <a:rPr kumimoji="0" lang="en-US" altLang="en-US" sz="1800" b="1" i="0" u="none" strike="noStrike" cap="none" normalizeH="0" baseline="0" dirty="0" err="1">
                <a:ln>
                  <a:noFill/>
                </a:ln>
                <a:solidFill>
                  <a:schemeClr val="bg1"/>
                </a:solidFill>
                <a:effectLst/>
                <a:latin typeface="Arial" panose="020B0604020202020204" pitchFamily="34" charset="0"/>
              </a:rPr>
              <a:t>GBR</a:t>
            </a:r>
            <a:r>
              <a:rPr kumimoji="0" lang="en-US" altLang="en-US" sz="1800" b="1" i="0" u="none" strike="noStrike" cap="none" normalizeH="0" baseline="0" dirty="0">
                <a:ln>
                  <a:noFill/>
                </a:ln>
                <a:solidFill>
                  <a:schemeClr val="bg1"/>
                </a:solidFill>
                <a:effectLst/>
                <a:latin typeface="Arial" panose="020B0604020202020204" pitchFamily="34" charset="0"/>
              </a:rPr>
              <a:t>)</a:t>
            </a:r>
            <a:r>
              <a:rPr kumimoji="0" lang="en-US" altLang="en-US" sz="1800" b="0" i="0" u="none" strike="noStrike" cap="none" normalizeH="0" baseline="0" dirty="0">
                <a:ln>
                  <a:noFill/>
                </a:ln>
                <a:solidFill>
                  <a:schemeClr val="bg1"/>
                </a:solidFill>
                <a:effectLst/>
                <a:latin typeface="Arial" panose="020B0604020202020204" pitchFamily="34" charset="0"/>
              </a:rPr>
              <a:t> model achieved the highest </a:t>
            </a:r>
            <a:r>
              <a:rPr kumimoji="0" lang="en-US" altLang="en-US" sz="1800" b="1" i="0" u="none" strike="noStrike" cap="none" normalizeH="0" baseline="0" dirty="0">
                <a:ln>
                  <a:noFill/>
                </a:ln>
                <a:solidFill>
                  <a:schemeClr val="bg1"/>
                </a:solidFill>
                <a:effectLst/>
                <a:latin typeface="Arial" panose="020B0604020202020204" pitchFamily="34" charset="0"/>
              </a:rPr>
              <a:t>R² scores</a:t>
            </a:r>
            <a:r>
              <a:rPr kumimoji="0" lang="en-US" altLang="en-US" sz="1800" b="0" i="0" u="none" strike="noStrike" cap="none" normalizeH="0" baseline="0" dirty="0">
                <a:ln>
                  <a:noFill/>
                </a:ln>
                <a:solidFill>
                  <a:schemeClr val="bg1"/>
                </a:solidFill>
                <a:effectLst/>
                <a:latin typeface="Arial" panose="020B0604020202020204" pitchFamily="34" charset="0"/>
              </a:rPr>
              <a:t> along with the lowest </a:t>
            </a:r>
            <a:r>
              <a:rPr kumimoji="0" lang="en-US" altLang="en-US" sz="1800" b="1" i="0" u="none" strike="noStrike" cap="none" normalizeH="0" baseline="0" dirty="0">
                <a:ln>
                  <a:noFill/>
                </a:ln>
                <a:solidFill>
                  <a:schemeClr val="bg1"/>
                </a:solidFill>
                <a:effectLst/>
                <a:latin typeface="Arial" panose="020B0604020202020204" pitchFamily="34" charset="0"/>
              </a:rPr>
              <a:t>MAE</a:t>
            </a:r>
            <a:r>
              <a:rPr kumimoji="0" lang="en-US" altLang="en-US" sz="1800" b="0" i="0" u="none" strike="noStrike" cap="none" normalizeH="0" baseline="0" dirty="0">
                <a:ln>
                  <a:noFill/>
                </a:ln>
                <a:solidFill>
                  <a:schemeClr val="bg1"/>
                </a:solidFill>
                <a:effectLst/>
                <a:latin typeface="Arial" panose="020B0604020202020204" pitchFamily="34" charset="0"/>
              </a:rPr>
              <a:t> and </a:t>
            </a:r>
            <a:r>
              <a:rPr kumimoji="0" lang="en-US" altLang="en-US" sz="1800" b="1" i="0" u="none" strike="noStrike" cap="none" normalizeH="0" baseline="0" dirty="0">
                <a:ln>
                  <a:noFill/>
                </a:ln>
                <a:solidFill>
                  <a:schemeClr val="bg1"/>
                </a:solidFill>
                <a:effectLst/>
                <a:latin typeface="Arial" panose="020B0604020202020204" pitchFamily="34" charset="0"/>
              </a:rPr>
              <a:t>RMSE</a:t>
            </a:r>
            <a:r>
              <a:rPr kumimoji="0" lang="en-US" altLang="en-US" sz="1800" b="0" i="0" u="none" strike="noStrike" cap="none" normalizeH="0" baseline="0" dirty="0">
                <a:ln>
                  <a:noFill/>
                </a:ln>
                <a:solidFill>
                  <a:schemeClr val="bg1"/>
                </a:solidFill>
                <a:effectLst/>
                <a:latin typeface="Arial" panose="020B0604020202020204" pitchFamily="34" charset="0"/>
              </a:rPr>
              <a:t> on the training set.</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On the test set, the </a:t>
            </a:r>
            <a:r>
              <a:rPr kumimoji="0" lang="en-US" altLang="en-US" sz="1800" b="0" i="0" u="none" strike="noStrike" cap="none" normalizeH="0" baseline="0" dirty="0" err="1">
                <a:ln>
                  <a:noFill/>
                </a:ln>
                <a:solidFill>
                  <a:schemeClr val="bg1"/>
                </a:solidFill>
                <a:effectLst/>
                <a:latin typeface="Arial" panose="020B0604020202020204" pitchFamily="34" charset="0"/>
              </a:rPr>
              <a:t>GBR’s</a:t>
            </a:r>
            <a:r>
              <a:rPr kumimoji="0" lang="en-US" altLang="en-US" sz="1800" b="0" i="0" u="none" strike="noStrike" cap="none" normalizeH="0" baseline="0" dirty="0">
                <a:ln>
                  <a:noFill/>
                </a:ln>
                <a:solidFill>
                  <a:schemeClr val="bg1"/>
                </a:solidFill>
                <a:effectLst/>
                <a:latin typeface="Arial" panose="020B0604020202020204" pitchFamily="34" charset="0"/>
              </a:rPr>
              <a:t> performance was </a:t>
            </a:r>
            <a:r>
              <a:rPr kumimoji="0" lang="en-US" altLang="en-US" sz="1800" b="1" i="0" u="none" strike="noStrike" cap="none" normalizeH="0" baseline="0" dirty="0">
                <a:ln>
                  <a:noFill/>
                </a:ln>
                <a:solidFill>
                  <a:schemeClr val="bg1"/>
                </a:solidFill>
                <a:effectLst/>
                <a:latin typeface="Arial" panose="020B0604020202020204" pitchFamily="34" charset="0"/>
              </a:rPr>
              <a:t>slightly better</a:t>
            </a:r>
            <a:r>
              <a:rPr kumimoji="0" lang="en-US" altLang="en-US" sz="1800" b="0" i="0" u="none" strike="noStrike" cap="none" normalizeH="0" baseline="0" dirty="0">
                <a:ln>
                  <a:noFill/>
                </a:ln>
                <a:solidFill>
                  <a:schemeClr val="bg1"/>
                </a:solidFill>
                <a:effectLst/>
                <a:latin typeface="Arial" panose="020B0604020202020204" pitchFamily="34" charset="0"/>
              </a:rPr>
              <a:t> than that of the </a:t>
            </a:r>
            <a:r>
              <a:rPr kumimoji="0" lang="en-US" altLang="en-US" sz="1800" b="1" i="0" u="none" strike="noStrike" cap="none" normalizeH="0" baseline="0" dirty="0">
                <a:ln>
                  <a:noFill/>
                </a:ln>
                <a:solidFill>
                  <a:schemeClr val="bg1"/>
                </a:solidFill>
                <a:effectLst/>
                <a:latin typeface="Arial" panose="020B0604020202020204" pitchFamily="34" charset="0"/>
              </a:rPr>
              <a:t>Random Forest Regressor (RFR)</a:t>
            </a:r>
            <a:r>
              <a:rPr kumimoji="0" lang="en-US" altLang="en-US" sz="1800" b="0" i="0" u="none" strike="noStrike" cap="none" normalizeH="0" baseline="0" dirty="0">
                <a:ln>
                  <a:noFill/>
                </a:ln>
                <a:solidFill>
                  <a:schemeClr val="bg1"/>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bg1"/>
                </a:solidFill>
                <a:effectLst/>
                <a:latin typeface="Arial" panose="020B0604020202020204" pitchFamily="34" charset="0"/>
              </a:rPr>
              <a:t>These metrics highlight </a:t>
            </a:r>
            <a:r>
              <a:rPr kumimoji="0" lang="en-US" altLang="en-US" sz="1800" b="0" i="0" u="none" strike="noStrike" cap="none" normalizeH="0" baseline="0" dirty="0" err="1">
                <a:ln>
                  <a:noFill/>
                </a:ln>
                <a:solidFill>
                  <a:schemeClr val="bg1"/>
                </a:solidFill>
                <a:effectLst/>
                <a:latin typeface="Arial" panose="020B0604020202020204" pitchFamily="34" charset="0"/>
              </a:rPr>
              <a:t>GBR’s</a:t>
            </a:r>
            <a:r>
              <a:rPr kumimoji="0" lang="en-US" altLang="en-US" sz="1800" b="0" i="0" u="none" strike="noStrike" cap="none" normalizeH="0" baseline="0" dirty="0">
                <a:ln>
                  <a:noFill/>
                </a:ln>
                <a:solidFill>
                  <a:schemeClr val="bg1"/>
                </a:solidFill>
                <a:effectLst/>
                <a:latin typeface="Arial" panose="020B0604020202020204" pitchFamily="34" charset="0"/>
              </a:rPr>
              <a:t> </a:t>
            </a:r>
            <a:r>
              <a:rPr kumimoji="0" lang="en-US" altLang="en-US" sz="1800" b="1" i="0" u="none" strike="noStrike" cap="none" normalizeH="0" baseline="0" dirty="0">
                <a:ln>
                  <a:noFill/>
                </a:ln>
                <a:solidFill>
                  <a:schemeClr val="bg1"/>
                </a:solidFill>
                <a:effectLst/>
                <a:latin typeface="Arial" panose="020B0604020202020204" pitchFamily="34" charset="0"/>
              </a:rPr>
              <a:t>strong predictive performance</a:t>
            </a:r>
            <a:r>
              <a:rPr kumimoji="0" lang="en-US" altLang="en-US" sz="1800" b="0" i="0" u="none" strike="noStrike" cap="none" normalizeH="0" baseline="0" dirty="0">
                <a:ln>
                  <a:noFill/>
                </a:ln>
                <a:solidFill>
                  <a:schemeClr val="bg1"/>
                </a:solidFill>
                <a:effectLst/>
                <a:latin typeface="Arial" panose="020B0604020202020204" pitchFamily="34" charset="0"/>
              </a:rPr>
              <a:t> on both training and test data. </a:t>
            </a:r>
          </a:p>
        </p:txBody>
      </p:sp>
      <p:sp>
        <p:nvSpPr>
          <p:cNvPr id="6" name="TextBox 5">
            <a:extLst>
              <a:ext uri="{FF2B5EF4-FFF2-40B4-BE49-F238E27FC236}">
                <a16:creationId xmlns:a16="http://schemas.microsoft.com/office/drawing/2014/main" id="{9343B9F3-AF6C-9060-EAEE-208F1DFDB68A}"/>
              </a:ext>
            </a:extLst>
          </p:cNvPr>
          <p:cNvSpPr txBox="1"/>
          <p:nvPr/>
        </p:nvSpPr>
        <p:spPr>
          <a:xfrm>
            <a:off x="442913" y="215384"/>
            <a:ext cx="6097904" cy="707886"/>
          </a:xfrm>
          <a:prstGeom prst="rect">
            <a:avLst/>
          </a:prstGeom>
          <a:noFill/>
        </p:spPr>
        <p:txBody>
          <a:bodyPr wrap="square">
            <a:spAutoFit/>
          </a:bodyPr>
          <a:lstStyle/>
          <a:p>
            <a:pPr>
              <a:spcAft>
                <a:spcPts val="800"/>
              </a:spcAft>
            </a:pPr>
            <a:r>
              <a:rPr lang="en-US" sz="4000" b="1" kern="100" dirty="0">
                <a:solidFill>
                  <a:schemeClr val="bg1"/>
                </a:solidFill>
                <a:effectLst/>
                <a:latin typeface="Times New Roman" panose="02020603050405020304" pitchFamily="18" charset="0"/>
                <a:ea typeface="Aptos" panose="020B0004020202020204" pitchFamily="34" charset="0"/>
                <a:cs typeface="Mangal" panose="02040503050203030202" pitchFamily="18" charset="0"/>
              </a:rPr>
              <a:t>Model Evaluation:</a:t>
            </a:r>
            <a:endParaRPr lang="en-US" sz="4000" kern="100" dirty="0">
              <a:solidFill>
                <a:schemeClr val="bg1"/>
              </a:solidFill>
              <a:effectLst/>
              <a:latin typeface="Calibri" panose="020F0502020204030204" pitchFamily="34" charset="0"/>
              <a:ea typeface="Aptos" panose="020B0004020202020204" pitchFamily="34" charset="0"/>
              <a:cs typeface="Mangal" panose="02040503050203030202" pitchFamily="18" charset="0"/>
            </a:endParaRPr>
          </a:p>
        </p:txBody>
      </p:sp>
      <p:sp>
        <p:nvSpPr>
          <p:cNvPr id="7" name="Rectangle: Rounded Corners 6">
            <a:extLst>
              <a:ext uri="{FF2B5EF4-FFF2-40B4-BE49-F238E27FC236}">
                <a16:creationId xmlns:a16="http://schemas.microsoft.com/office/drawing/2014/main" id="{29F1D383-23E8-AC1C-44F5-FB38527896EC}"/>
              </a:ext>
            </a:extLst>
          </p:cNvPr>
          <p:cNvSpPr/>
          <p:nvPr/>
        </p:nvSpPr>
        <p:spPr>
          <a:xfrm>
            <a:off x="6526530" y="1303020"/>
            <a:ext cx="2377440" cy="254889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12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AE40430-B76C-62DE-2109-9F86956DCD5E}"/>
              </a:ext>
            </a:extLst>
          </p:cNvPr>
          <p:cNvPicPr>
            <a:picLocks noChangeAspect="1"/>
          </p:cNvPicPr>
          <p:nvPr/>
        </p:nvPicPr>
        <p:blipFill>
          <a:blip r:embed="rId2"/>
          <a:stretch>
            <a:fillRect/>
          </a:stretch>
        </p:blipFill>
        <p:spPr>
          <a:xfrm>
            <a:off x="4727279" y="1565910"/>
            <a:ext cx="7146000" cy="4537710"/>
          </a:xfrm>
          <a:prstGeom prst="rect">
            <a:avLst/>
          </a:prstGeom>
        </p:spPr>
      </p:pic>
      <p:sp>
        <p:nvSpPr>
          <p:cNvPr id="4" name="TextBox 3">
            <a:extLst>
              <a:ext uri="{FF2B5EF4-FFF2-40B4-BE49-F238E27FC236}">
                <a16:creationId xmlns:a16="http://schemas.microsoft.com/office/drawing/2014/main" id="{323735E5-20A6-FC90-AC82-C00D8331F295}"/>
              </a:ext>
            </a:extLst>
          </p:cNvPr>
          <p:cNvSpPr txBox="1"/>
          <p:nvPr/>
        </p:nvSpPr>
        <p:spPr>
          <a:xfrm>
            <a:off x="442912" y="215384"/>
            <a:ext cx="10849928" cy="707886"/>
          </a:xfrm>
          <a:prstGeom prst="rect">
            <a:avLst/>
          </a:prstGeom>
          <a:noFill/>
        </p:spPr>
        <p:txBody>
          <a:bodyPr wrap="square">
            <a:spAutoFit/>
          </a:bodyPr>
          <a:lstStyle/>
          <a:p>
            <a:pPr>
              <a:spcAft>
                <a:spcPts val="800"/>
              </a:spcAft>
            </a:pPr>
            <a:r>
              <a:rPr lang="en-US" sz="4000" b="1" kern="100" dirty="0">
                <a:solidFill>
                  <a:schemeClr val="bg1"/>
                </a:solidFill>
                <a:effectLst/>
                <a:latin typeface="Times New Roman" panose="02020603050405020304" pitchFamily="18" charset="0"/>
                <a:ea typeface="Aptos" panose="020B0004020202020204" pitchFamily="34" charset="0"/>
                <a:cs typeface="Mangal" panose="02040503050203030202" pitchFamily="18" charset="0"/>
              </a:rPr>
              <a:t>Model Evaluation: Learning Curve for </a:t>
            </a:r>
            <a:r>
              <a:rPr lang="en-US" sz="4000" b="1" kern="100" dirty="0" err="1">
                <a:solidFill>
                  <a:schemeClr val="bg1"/>
                </a:solidFill>
                <a:effectLst/>
                <a:latin typeface="Times New Roman" panose="02020603050405020304" pitchFamily="18" charset="0"/>
                <a:ea typeface="Aptos" panose="020B0004020202020204" pitchFamily="34" charset="0"/>
                <a:cs typeface="Mangal" panose="02040503050203030202" pitchFamily="18" charset="0"/>
              </a:rPr>
              <a:t>GBR</a:t>
            </a:r>
            <a:endParaRPr lang="en-US" sz="4000" kern="100" dirty="0">
              <a:solidFill>
                <a:schemeClr val="bg1"/>
              </a:solidFill>
              <a:effectLst/>
              <a:latin typeface="Calibri" panose="020F0502020204030204" pitchFamily="34" charset="0"/>
              <a:ea typeface="Aptos" panose="020B0004020202020204" pitchFamily="34" charset="0"/>
              <a:cs typeface="Mangal" panose="02040503050203030202" pitchFamily="18" charset="0"/>
            </a:endParaRPr>
          </a:p>
        </p:txBody>
      </p:sp>
      <p:sp>
        <p:nvSpPr>
          <p:cNvPr id="5" name="Rectangle 1">
            <a:extLst>
              <a:ext uri="{FF2B5EF4-FFF2-40B4-BE49-F238E27FC236}">
                <a16:creationId xmlns:a16="http://schemas.microsoft.com/office/drawing/2014/main" id="{69264F48-044A-8221-A00B-4ABF5F6FCA4F}"/>
              </a:ext>
            </a:extLst>
          </p:cNvPr>
          <p:cNvSpPr>
            <a:spLocks noChangeArrowheads="1"/>
          </p:cNvSpPr>
          <p:nvPr/>
        </p:nvSpPr>
        <p:spPr bwMode="auto">
          <a:xfrm>
            <a:off x="217170" y="1710585"/>
            <a:ext cx="421767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bg1"/>
                </a:solidFill>
                <a:effectLst/>
                <a:latin typeface="Arial" panose="020B0604020202020204" pitchFamily="34" charset="0"/>
              </a:rPr>
              <a:t>High Training Scores:</a:t>
            </a:r>
            <a:r>
              <a:rPr kumimoji="0" lang="en-US" altLang="en-US" sz="1800" b="0" i="0" u="none" strike="noStrike" cap="none" normalizeH="0" baseline="0" dirty="0">
                <a:ln>
                  <a:noFill/>
                </a:ln>
                <a:solidFill>
                  <a:schemeClr val="bg1"/>
                </a:solidFill>
                <a:effectLst/>
                <a:latin typeface="Arial" panose="020B0604020202020204" pitchFamily="34" charset="0"/>
              </a:rPr>
              <a:t> The model achieves consistently high training scores (close to 1.000), indicating excellent fit to the training data. May be even memorizing it?</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bg1"/>
                </a:solidFill>
                <a:effectLst/>
                <a:latin typeface="Arial" panose="020B0604020202020204" pitchFamily="34" charset="0"/>
              </a:rPr>
              <a:t>Improving Test Scores:</a:t>
            </a:r>
            <a:r>
              <a:rPr kumimoji="0" lang="en-US" altLang="en-US" sz="1800" b="0" i="0" u="none" strike="noStrike" cap="none" normalizeH="0" baseline="0" dirty="0">
                <a:ln>
                  <a:noFill/>
                </a:ln>
                <a:solidFill>
                  <a:schemeClr val="bg1"/>
                </a:solidFill>
                <a:effectLst/>
                <a:latin typeface="Arial" panose="020B0604020202020204" pitchFamily="34" charset="0"/>
              </a:rPr>
              <a:t> Test scores increase from </a:t>
            </a:r>
            <a:r>
              <a:rPr kumimoji="0" lang="en-US" altLang="en-US" sz="1800" b="1" i="0" u="none" strike="noStrike" cap="none" normalizeH="0" baseline="0" dirty="0">
                <a:ln>
                  <a:noFill/>
                </a:ln>
                <a:solidFill>
                  <a:schemeClr val="bg1"/>
                </a:solidFill>
                <a:effectLst/>
                <a:latin typeface="Arial" panose="020B0604020202020204" pitchFamily="34" charset="0"/>
              </a:rPr>
              <a:t>0.979695</a:t>
            </a:r>
            <a:r>
              <a:rPr kumimoji="0" lang="en-US" altLang="en-US" sz="1800" b="0" i="0" u="none" strike="noStrike" cap="none" normalizeH="0" baseline="0" dirty="0">
                <a:ln>
                  <a:noFill/>
                </a:ln>
                <a:solidFill>
                  <a:schemeClr val="bg1"/>
                </a:solidFill>
                <a:effectLst/>
                <a:latin typeface="Arial" panose="020B0604020202020204" pitchFamily="34" charset="0"/>
              </a:rPr>
              <a:t> to </a:t>
            </a:r>
            <a:r>
              <a:rPr kumimoji="0" lang="en-US" altLang="en-US" sz="1800" b="1" i="0" u="none" strike="noStrike" cap="none" normalizeH="0" baseline="0" dirty="0">
                <a:ln>
                  <a:noFill/>
                </a:ln>
                <a:solidFill>
                  <a:schemeClr val="bg1"/>
                </a:solidFill>
                <a:effectLst/>
                <a:latin typeface="Arial" panose="020B0604020202020204" pitchFamily="34" charset="0"/>
              </a:rPr>
              <a:t>0.996268</a:t>
            </a:r>
            <a:r>
              <a:rPr kumimoji="0" lang="en-US" altLang="en-US" sz="1800" b="0" i="0" u="none" strike="noStrike" cap="none" normalizeH="0" baseline="0" dirty="0">
                <a:ln>
                  <a:noFill/>
                </a:ln>
                <a:solidFill>
                  <a:schemeClr val="bg1"/>
                </a:solidFill>
                <a:effectLst/>
                <a:latin typeface="Arial" panose="020B0604020202020204" pitchFamily="34" charset="0"/>
              </a:rPr>
              <a:t> as training size grows, showing enhanced generalization.</a:t>
            </a:r>
          </a:p>
          <a:p>
            <a:pPr marR="0" lvl="0" algn="l" defTabSz="914400" rtl="0" eaLnBrk="0" fontAlgn="base" latinLnBrk="0" hangingPunct="0">
              <a:lnSpc>
                <a:spcPct val="100000"/>
              </a:lnSpc>
              <a:spcBef>
                <a:spcPct val="0"/>
              </a:spcBef>
              <a:spcAft>
                <a:spcPct val="0"/>
              </a:spcAft>
              <a:buClrTx/>
              <a:buSzTx/>
              <a:tabLst/>
            </a:pPr>
            <a:endParaRPr lang="en-US" altLang="en-US" dirty="0">
              <a:solidFill>
                <a:schemeClr val="bg1"/>
              </a:solidFill>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bg1"/>
                </a:solidFill>
                <a:effectLst/>
                <a:latin typeface="Arial" panose="020B0604020202020204" pitchFamily="34" charset="0"/>
              </a:rPr>
              <a:t>Narrowing Gap:</a:t>
            </a:r>
            <a:r>
              <a:rPr kumimoji="0" lang="en-US" altLang="en-US" sz="1800" b="0" i="0" u="none" strike="noStrike" cap="none" normalizeH="0" baseline="0" dirty="0">
                <a:ln>
                  <a:noFill/>
                </a:ln>
                <a:solidFill>
                  <a:schemeClr val="bg1"/>
                </a:solidFill>
                <a:effectLst/>
                <a:latin typeface="Arial" panose="020B0604020202020204" pitchFamily="34" charset="0"/>
              </a:rPr>
              <a:t> The gap between training and test scores decreases with larger training sizes, suggesting reduced overfitting and improved robustness. </a:t>
            </a:r>
          </a:p>
        </p:txBody>
      </p:sp>
    </p:spTree>
    <p:extLst>
      <p:ext uri="{BB962C8B-B14F-4D97-AF65-F5344CB8AC3E}">
        <p14:creationId xmlns:p14="http://schemas.microsoft.com/office/powerpoint/2010/main" val="1868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92A7-ADB3-BE06-1717-5196C47233A6}"/>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b="1" dirty="0">
                <a:effectLst/>
              </a:rPr>
              <a:t>Objectives:</a:t>
            </a:r>
            <a:br>
              <a:rPr lang="en-US" b="1" dirty="0">
                <a:effectLst/>
              </a:rPr>
            </a:br>
            <a:endParaRPr lang="en-US" dirty="0"/>
          </a:p>
        </p:txBody>
      </p:sp>
      <p:sp>
        <p:nvSpPr>
          <p:cNvPr id="6" name="TextBox 5">
            <a:extLst>
              <a:ext uri="{FF2B5EF4-FFF2-40B4-BE49-F238E27FC236}">
                <a16:creationId xmlns:a16="http://schemas.microsoft.com/office/drawing/2014/main" id="{A5EDC3C9-87CA-D003-D1BD-8A6D870D8669}"/>
              </a:ext>
            </a:extLst>
          </p:cNvPr>
          <p:cNvSpPr txBox="1"/>
          <p:nvPr/>
        </p:nvSpPr>
        <p:spPr>
          <a:xfrm>
            <a:off x="838200" y="1825625"/>
            <a:ext cx="5654040" cy="3260725"/>
          </a:xfrm>
          <a:prstGeom prst="rect">
            <a:avLst/>
          </a:prstGeom>
        </p:spPr>
        <p:txBody>
          <a:bodyPr vert="horz" lIns="91440" tIns="45720" rIns="91440" bIns="45720" rtlCol="0">
            <a:normAutofit fontScale="92500" lnSpcReduction="10000"/>
          </a:bodyPr>
          <a:lstStyle/>
          <a:p>
            <a:pPr marL="342900" lvl="0" indent="-285750" algn="just">
              <a:lnSpc>
                <a:spcPct val="90000"/>
              </a:lnSpc>
              <a:spcBef>
                <a:spcPts val="1200"/>
              </a:spcBef>
              <a:buClr>
                <a:srgbClr val="2E74B5"/>
              </a:buClr>
              <a:buSzPts val="2400"/>
              <a:buFont typeface="Wingdings" panose="05000000000000000000" pitchFamily="2" charset="2"/>
              <a:buChar char="q"/>
              <a:tabLst>
                <a:tab pos="228600" algn="l"/>
                <a:tab pos="457200" algn="l"/>
              </a:tabLst>
            </a:pPr>
            <a:r>
              <a:rPr lang="en-US" b="1" dirty="0">
                <a:effectLst/>
              </a:rPr>
              <a:t>Develop an </a:t>
            </a:r>
            <a:r>
              <a:rPr lang="en-US" b="1" dirty="0" err="1">
                <a:effectLst/>
              </a:rPr>
              <a:t>RUL</a:t>
            </a:r>
            <a:r>
              <a:rPr lang="en-US" b="1" dirty="0">
                <a:effectLst/>
              </a:rPr>
              <a:t> Predictor:</a:t>
            </a:r>
            <a:r>
              <a:rPr lang="en-US" b="0" dirty="0">
                <a:effectLst/>
              </a:rPr>
              <a:t> Leverage the available dataset to construct a predictive model that accurately estimates the Remaining Useful Life (</a:t>
            </a:r>
            <a:r>
              <a:rPr lang="en-US" b="0" dirty="0" err="1">
                <a:effectLst/>
              </a:rPr>
              <a:t>RUL</a:t>
            </a:r>
            <a:r>
              <a:rPr lang="en-US" b="0" dirty="0">
                <a:effectLst/>
              </a:rPr>
              <a:t>) of the batteries, closely aligning with observed values.</a:t>
            </a:r>
          </a:p>
          <a:p>
            <a:pPr marL="57150" lvl="0" algn="just">
              <a:lnSpc>
                <a:spcPct val="90000"/>
              </a:lnSpc>
              <a:spcBef>
                <a:spcPts val="1200"/>
              </a:spcBef>
              <a:buClr>
                <a:srgbClr val="2E74B5"/>
              </a:buClr>
              <a:buSzPts val="2400"/>
              <a:tabLst>
                <a:tab pos="228600" algn="l"/>
                <a:tab pos="457200" algn="l"/>
              </a:tabLst>
            </a:pPr>
            <a:endParaRPr lang="en-US" b="1" dirty="0">
              <a:effectLst/>
            </a:endParaRPr>
          </a:p>
          <a:p>
            <a:pPr marL="342900" lvl="0" indent="-285750" algn="just">
              <a:lnSpc>
                <a:spcPct val="90000"/>
              </a:lnSpc>
              <a:spcBef>
                <a:spcPts val="1200"/>
              </a:spcBef>
              <a:buClr>
                <a:srgbClr val="2E74B5"/>
              </a:buClr>
              <a:buSzPts val="2400"/>
              <a:buFont typeface="Wingdings" panose="05000000000000000000" pitchFamily="2" charset="2"/>
              <a:buChar char="q"/>
              <a:tabLst>
                <a:tab pos="228600" algn="l"/>
                <a:tab pos="457200" algn="l"/>
              </a:tabLst>
            </a:pPr>
            <a:r>
              <a:rPr lang="en-US" b="1" dirty="0">
                <a:effectLst/>
              </a:rPr>
              <a:t> Explore Various ML Algorithms:</a:t>
            </a:r>
            <a:r>
              <a:rPr lang="en-US" b="0" dirty="0">
                <a:effectLst/>
              </a:rPr>
              <a:t> Evaluate multiple machine learning algorithms to determine the most effective approach for accurate </a:t>
            </a:r>
            <a:r>
              <a:rPr lang="en-US" b="0" dirty="0" err="1">
                <a:effectLst/>
              </a:rPr>
              <a:t>RUL</a:t>
            </a:r>
            <a:r>
              <a:rPr lang="en-US" b="0" dirty="0">
                <a:effectLst/>
              </a:rPr>
              <a:t> prediction.</a:t>
            </a:r>
          </a:p>
          <a:p>
            <a:pPr marL="57150" lvl="0" algn="just">
              <a:lnSpc>
                <a:spcPct val="90000"/>
              </a:lnSpc>
              <a:spcBef>
                <a:spcPts val="1200"/>
              </a:spcBef>
              <a:buClr>
                <a:srgbClr val="2E74B5"/>
              </a:buClr>
              <a:buSzPts val="2400"/>
              <a:tabLst>
                <a:tab pos="228600" algn="l"/>
                <a:tab pos="457200" algn="l"/>
              </a:tabLst>
            </a:pPr>
            <a:endParaRPr lang="en-US" b="0" dirty="0">
              <a:effectLst/>
            </a:endParaRPr>
          </a:p>
          <a:p>
            <a:pPr marL="342900" indent="-285750" algn="just">
              <a:lnSpc>
                <a:spcPct val="90000"/>
              </a:lnSpc>
              <a:spcBef>
                <a:spcPts val="1200"/>
              </a:spcBef>
              <a:buClr>
                <a:srgbClr val="2E74B5"/>
              </a:buClr>
              <a:buSzPts val="2400"/>
              <a:buFont typeface="Wingdings" panose="05000000000000000000" pitchFamily="2" charset="2"/>
              <a:buChar char="q"/>
              <a:tabLst>
                <a:tab pos="228600" algn="l"/>
                <a:tab pos="457200" algn="l"/>
              </a:tabLst>
            </a:pPr>
            <a:r>
              <a:rPr lang="en-US" dirty="0"/>
              <a:t> </a:t>
            </a:r>
            <a:r>
              <a:rPr lang="en-US" b="1" dirty="0">
                <a:effectLst/>
              </a:rPr>
              <a:t>Align with Previous Research Experience:</a:t>
            </a:r>
            <a:r>
              <a:rPr lang="en-US" b="1" dirty="0"/>
              <a:t> </a:t>
            </a:r>
            <a:r>
              <a:rPr lang="en-US" dirty="0">
                <a:effectLst/>
              </a:rPr>
              <a:t>Leverage my background of researcher in battery to transition into a data science career.</a:t>
            </a:r>
          </a:p>
        </p:txBody>
      </p:sp>
      <p:pic>
        <p:nvPicPr>
          <p:cNvPr id="7" name="Picture 2" descr="Energies 11 01031 g005 550">
            <a:extLst>
              <a:ext uri="{FF2B5EF4-FFF2-40B4-BE49-F238E27FC236}">
                <a16:creationId xmlns:a16="http://schemas.microsoft.com/office/drawing/2014/main" id="{93FA8772-55F5-31DA-F5F7-87EEBE9513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92" r="4002" b="1"/>
          <a:stretch/>
        </p:blipFill>
        <p:spPr bwMode="auto">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98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8A1D7D7-53FC-CB1F-4CF4-0D9E09006251}"/>
              </a:ext>
            </a:extLst>
          </p:cNvPr>
          <p:cNvPicPr>
            <a:picLocks noChangeAspect="1"/>
          </p:cNvPicPr>
          <p:nvPr/>
        </p:nvPicPr>
        <p:blipFill>
          <a:blip r:embed="rId2"/>
          <a:stretch>
            <a:fillRect/>
          </a:stretch>
        </p:blipFill>
        <p:spPr>
          <a:xfrm>
            <a:off x="2038196" y="1236346"/>
            <a:ext cx="7608724" cy="4741544"/>
          </a:xfrm>
          <a:prstGeom prst="rect">
            <a:avLst/>
          </a:prstGeom>
        </p:spPr>
      </p:pic>
      <p:sp>
        <p:nvSpPr>
          <p:cNvPr id="13" name="TextBox 12">
            <a:extLst>
              <a:ext uri="{FF2B5EF4-FFF2-40B4-BE49-F238E27FC236}">
                <a16:creationId xmlns:a16="http://schemas.microsoft.com/office/drawing/2014/main" id="{A4443303-7528-D9A0-454D-5B45212BD43F}"/>
              </a:ext>
            </a:extLst>
          </p:cNvPr>
          <p:cNvSpPr txBox="1"/>
          <p:nvPr/>
        </p:nvSpPr>
        <p:spPr>
          <a:xfrm>
            <a:off x="0" y="169664"/>
            <a:ext cx="12244388" cy="707886"/>
          </a:xfrm>
          <a:prstGeom prst="rect">
            <a:avLst/>
          </a:prstGeom>
          <a:noFill/>
        </p:spPr>
        <p:txBody>
          <a:bodyPr wrap="square">
            <a:spAutoFit/>
          </a:bodyPr>
          <a:lstStyle/>
          <a:p>
            <a:pPr>
              <a:spcAft>
                <a:spcPts val="800"/>
              </a:spcAft>
            </a:pPr>
            <a:r>
              <a:rPr lang="en-US" sz="4000" b="1" kern="100" dirty="0">
                <a:solidFill>
                  <a:schemeClr val="bg1"/>
                </a:solidFill>
                <a:effectLst/>
                <a:latin typeface="Times New Roman" panose="02020603050405020304" pitchFamily="18" charset="0"/>
                <a:ea typeface="Aptos" panose="020B0004020202020204" pitchFamily="34" charset="0"/>
                <a:cs typeface="Mangal" panose="02040503050203030202" pitchFamily="18" charset="0"/>
              </a:rPr>
              <a:t>Model Evaluation: Predicted vs Actual Values for </a:t>
            </a:r>
            <a:r>
              <a:rPr lang="en-US" sz="4000" b="1" kern="100" dirty="0" err="1">
                <a:solidFill>
                  <a:schemeClr val="bg1"/>
                </a:solidFill>
                <a:effectLst/>
                <a:latin typeface="Times New Roman" panose="02020603050405020304" pitchFamily="18" charset="0"/>
                <a:ea typeface="Aptos" panose="020B0004020202020204" pitchFamily="34" charset="0"/>
                <a:cs typeface="Mangal" panose="02040503050203030202" pitchFamily="18" charset="0"/>
              </a:rPr>
              <a:t>GBR</a:t>
            </a:r>
            <a:endParaRPr lang="en-US" sz="4000" kern="100" dirty="0">
              <a:solidFill>
                <a:schemeClr val="bg1"/>
              </a:solidFill>
              <a:effectLst/>
              <a:latin typeface="Calibri" panose="020F0502020204030204" pitchFamily="34" charset="0"/>
              <a:ea typeface="Aptos" panose="020B0004020202020204" pitchFamily="34" charset="0"/>
              <a:cs typeface="Mangal" panose="02040503050203030202" pitchFamily="18" charset="0"/>
            </a:endParaRPr>
          </a:p>
        </p:txBody>
      </p:sp>
    </p:spTree>
    <p:extLst>
      <p:ext uri="{BB962C8B-B14F-4D97-AF65-F5344CB8AC3E}">
        <p14:creationId xmlns:p14="http://schemas.microsoft.com/office/powerpoint/2010/main" val="1375741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764BDE1-92EB-447B-D940-C8B5D4E13385}"/>
              </a:ext>
            </a:extLst>
          </p:cNvPr>
          <p:cNvPicPr>
            <a:picLocks noChangeAspect="1"/>
          </p:cNvPicPr>
          <p:nvPr/>
        </p:nvPicPr>
        <p:blipFill>
          <a:blip r:embed="rId2"/>
          <a:stretch>
            <a:fillRect/>
          </a:stretch>
        </p:blipFill>
        <p:spPr>
          <a:xfrm>
            <a:off x="478528" y="1805941"/>
            <a:ext cx="5255172" cy="3429000"/>
          </a:xfrm>
          <a:prstGeom prst="rect">
            <a:avLst/>
          </a:prstGeom>
        </p:spPr>
      </p:pic>
      <p:pic>
        <p:nvPicPr>
          <p:cNvPr id="3" name="Picture 2">
            <a:extLst>
              <a:ext uri="{FF2B5EF4-FFF2-40B4-BE49-F238E27FC236}">
                <a16:creationId xmlns:a16="http://schemas.microsoft.com/office/drawing/2014/main" id="{527A6F47-4A02-7D31-B633-29CC45C77071}"/>
              </a:ext>
            </a:extLst>
          </p:cNvPr>
          <p:cNvPicPr>
            <a:picLocks noChangeAspect="1"/>
          </p:cNvPicPr>
          <p:nvPr/>
        </p:nvPicPr>
        <p:blipFill>
          <a:blip r:embed="rId3"/>
          <a:stretch>
            <a:fillRect/>
          </a:stretch>
        </p:blipFill>
        <p:spPr>
          <a:xfrm>
            <a:off x="6469380" y="1787844"/>
            <a:ext cx="5161596" cy="3422430"/>
          </a:xfrm>
          <a:prstGeom prst="rect">
            <a:avLst/>
          </a:prstGeom>
        </p:spPr>
      </p:pic>
      <p:sp>
        <p:nvSpPr>
          <p:cNvPr id="5" name="TextBox 4">
            <a:extLst>
              <a:ext uri="{FF2B5EF4-FFF2-40B4-BE49-F238E27FC236}">
                <a16:creationId xmlns:a16="http://schemas.microsoft.com/office/drawing/2014/main" id="{EB12DC92-A785-C9EE-EF6B-B57D935D515F}"/>
              </a:ext>
            </a:extLst>
          </p:cNvPr>
          <p:cNvSpPr txBox="1"/>
          <p:nvPr/>
        </p:nvSpPr>
        <p:spPr>
          <a:xfrm>
            <a:off x="0" y="169664"/>
            <a:ext cx="12244388" cy="707886"/>
          </a:xfrm>
          <a:prstGeom prst="rect">
            <a:avLst/>
          </a:prstGeom>
          <a:noFill/>
        </p:spPr>
        <p:txBody>
          <a:bodyPr wrap="square">
            <a:spAutoFit/>
          </a:bodyPr>
          <a:lstStyle/>
          <a:p>
            <a:pPr>
              <a:spcAft>
                <a:spcPts val="800"/>
              </a:spcAft>
            </a:pPr>
            <a:r>
              <a:rPr lang="en-US" sz="4000" b="1" kern="100" dirty="0">
                <a:solidFill>
                  <a:schemeClr val="bg1"/>
                </a:solidFill>
                <a:effectLst/>
                <a:latin typeface="Times New Roman" panose="02020603050405020304" pitchFamily="18" charset="0"/>
                <a:ea typeface="Aptos" panose="020B0004020202020204" pitchFamily="34" charset="0"/>
                <a:cs typeface="Mangal" panose="02040503050203030202" pitchFamily="18" charset="0"/>
              </a:rPr>
              <a:t>Model Evaluation: </a:t>
            </a:r>
            <a:r>
              <a:rPr lang="en-US" sz="4000" b="1" kern="100" dirty="0">
                <a:solidFill>
                  <a:schemeClr val="bg1"/>
                </a:solidFill>
                <a:latin typeface="Times New Roman" panose="02020603050405020304" pitchFamily="18" charset="0"/>
                <a:ea typeface="Aptos" panose="020B0004020202020204" pitchFamily="34" charset="0"/>
                <a:cs typeface="Mangal" panose="02040503050203030202" pitchFamily="18" charset="0"/>
              </a:rPr>
              <a:t>Symmetric </a:t>
            </a:r>
            <a:r>
              <a:rPr lang="en-US" sz="4000" b="1" kern="100" dirty="0">
                <a:solidFill>
                  <a:schemeClr val="bg1"/>
                </a:solidFill>
                <a:effectLst/>
                <a:latin typeface="Times New Roman" panose="02020603050405020304" pitchFamily="18" charset="0"/>
                <a:ea typeface="Aptos" panose="020B0004020202020204" pitchFamily="34" charset="0"/>
                <a:cs typeface="Mangal" panose="02040503050203030202" pitchFamily="18" charset="0"/>
              </a:rPr>
              <a:t>Residuals for </a:t>
            </a:r>
            <a:r>
              <a:rPr lang="en-US" sz="4000" b="1" kern="100" dirty="0" err="1">
                <a:solidFill>
                  <a:schemeClr val="bg1"/>
                </a:solidFill>
                <a:effectLst/>
                <a:latin typeface="Times New Roman" panose="02020603050405020304" pitchFamily="18" charset="0"/>
                <a:ea typeface="Aptos" panose="020B0004020202020204" pitchFamily="34" charset="0"/>
                <a:cs typeface="Mangal" panose="02040503050203030202" pitchFamily="18" charset="0"/>
              </a:rPr>
              <a:t>GBR</a:t>
            </a:r>
            <a:endParaRPr lang="en-US" sz="4000" kern="100" dirty="0">
              <a:solidFill>
                <a:schemeClr val="bg1"/>
              </a:solidFill>
              <a:effectLst/>
              <a:latin typeface="Calibri" panose="020F0502020204030204" pitchFamily="34" charset="0"/>
              <a:ea typeface="Aptos" panose="020B0004020202020204" pitchFamily="34" charset="0"/>
              <a:cs typeface="Mangal" panose="02040503050203030202" pitchFamily="18" charset="0"/>
            </a:endParaRPr>
          </a:p>
        </p:txBody>
      </p:sp>
    </p:spTree>
    <p:extLst>
      <p:ext uri="{BB962C8B-B14F-4D97-AF65-F5344CB8AC3E}">
        <p14:creationId xmlns:p14="http://schemas.microsoft.com/office/powerpoint/2010/main" val="198291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7FFBF1-D793-935C-1A50-B192B7D6DCA3}"/>
              </a:ext>
            </a:extLst>
          </p:cNvPr>
          <p:cNvPicPr>
            <a:picLocks noChangeAspect="1"/>
          </p:cNvPicPr>
          <p:nvPr/>
        </p:nvPicPr>
        <p:blipFill>
          <a:blip r:embed="rId2"/>
          <a:srcRect b="15730"/>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A4443303-7528-D9A0-454D-5B45212BD43F}"/>
              </a:ext>
            </a:extLst>
          </p:cNvPr>
          <p:cNvSpPr txBox="1"/>
          <p:nvPr/>
        </p:nvSpPr>
        <p:spPr>
          <a:xfrm>
            <a:off x="655320" y="0"/>
            <a:ext cx="10515600" cy="1325563"/>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4400" b="1" dirty="0">
                <a:effectLst/>
                <a:latin typeface="+mj-lt"/>
                <a:ea typeface="+mj-ea"/>
                <a:cs typeface="+mj-cs"/>
              </a:rPr>
              <a:t>Conclusions:</a:t>
            </a:r>
            <a:endParaRPr lang="en-US" sz="4400" dirty="0">
              <a:effectLst/>
              <a:latin typeface="+mj-lt"/>
              <a:ea typeface="+mj-ea"/>
              <a:cs typeface="+mj-cs"/>
            </a:endParaRPr>
          </a:p>
        </p:txBody>
      </p:sp>
      <p:grpSp>
        <p:nvGrpSpPr>
          <p:cNvPr id="19" name="Group 18">
            <a:extLst>
              <a:ext uri="{FF2B5EF4-FFF2-40B4-BE49-F238E27FC236}">
                <a16:creationId xmlns:a16="http://schemas.microsoft.com/office/drawing/2014/main" id="{9C391F8C-F123-92AC-AA9A-1D3ABB9D7000}"/>
              </a:ext>
            </a:extLst>
          </p:cNvPr>
          <p:cNvGrpSpPr/>
          <p:nvPr/>
        </p:nvGrpSpPr>
        <p:grpSpPr>
          <a:xfrm>
            <a:off x="975360" y="1438989"/>
            <a:ext cx="8938260" cy="1305401"/>
            <a:chOff x="0" y="0"/>
            <a:chExt cx="8938260" cy="1305401"/>
          </a:xfrm>
        </p:grpSpPr>
        <p:sp>
          <p:nvSpPr>
            <p:cNvPr id="20" name="Rectangle: Rounded Corners 19">
              <a:extLst>
                <a:ext uri="{FF2B5EF4-FFF2-40B4-BE49-F238E27FC236}">
                  <a16:creationId xmlns:a16="http://schemas.microsoft.com/office/drawing/2014/main" id="{328864D8-896D-DAC8-3AB6-10E52112E2FE}"/>
                </a:ext>
              </a:extLst>
            </p:cNvPr>
            <p:cNvSpPr/>
            <p:nvPr/>
          </p:nvSpPr>
          <p:spPr>
            <a:xfrm>
              <a:off x="0" y="0"/>
              <a:ext cx="8938260" cy="1305401"/>
            </a:xfrm>
            <a:prstGeom prst="roundRect">
              <a:avLst>
                <a:gd name="adj" fmla="val 10000"/>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a:p>
          </p:txBody>
        </p:sp>
        <p:sp>
          <p:nvSpPr>
            <p:cNvPr id="22" name="Rectangle: Rounded Corners 4">
              <a:extLst>
                <a:ext uri="{FF2B5EF4-FFF2-40B4-BE49-F238E27FC236}">
                  <a16:creationId xmlns:a16="http://schemas.microsoft.com/office/drawing/2014/main" id="{ACA1754A-AEAB-5FA4-F7C0-550B9CD5B3B0}"/>
                </a:ext>
              </a:extLst>
            </p:cNvPr>
            <p:cNvSpPr txBox="1"/>
            <p:nvPr/>
          </p:nvSpPr>
          <p:spPr>
            <a:xfrm>
              <a:off x="472574" y="72524"/>
              <a:ext cx="7529629" cy="1228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i="1" kern="1200" dirty="0"/>
                <a:t>Linear Model and Lasso Regression:</a:t>
              </a:r>
              <a:r>
                <a:rPr lang="en-US" sz="1800" kern="1200" dirty="0"/>
                <a:t> Both models exhibited strong predictive capabilities, evidenced by high R² scores. The Lasso Regression, with an alpha of 0.01, demonstrated nearly identical performance metrics to the linear model, indicating that feature selection was not a significant factor in this context.</a:t>
              </a:r>
            </a:p>
          </p:txBody>
        </p:sp>
      </p:grpSp>
      <p:grpSp>
        <p:nvGrpSpPr>
          <p:cNvPr id="23" name="Group 22">
            <a:extLst>
              <a:ext uri="{FF2B5EF4-FFF2-40B4-BE49-F238E27FC236}">
                <a16:creationId xmlns:a16="http://schemas.microsoft.com/office/drawing/2014/main" id="{1366F298-CA70-CABA-6454-3D61E55C3C0F}"/>
              </a:ext>
            </a:extLst>
          </p:cNvPr>
          <p:cNvGrpSpPr/>
          <p:nvPr/>
        </p:nvGrpSpPr>
        <p:grpSpPr>
          <a:xfrm>
            <a:off x="2987040" y="5028009"/>
            <a:ext cx="8938260" cy="1305401"/>
            <a:chOff x="788669" y="1522968"/>
            <a:chExt cx="8938260" cy="1305401"/>
          </a:xfrm>
        </p:grpSpPr>
        <p:sp>
          <p:nvSpPr>
            <p:cNvPr id="24" name="Rectangle: Rounded Corners 23">
              <a:extLst>
                <a:ext uri="{FF2B5EF4-FFF2-40B4-BE49-F238E27FC236}">
                  <a16:creationId xmlns:a16="http://schemas.microsoft.com/office/drawing/2014/main" id="{E8E30F46-9373-184D-9B19-94051DCCE80D}"/>
                </a:ext>
              </a:extLst>
            </p:cNvPr>
            <p:cNvSpPr/>
            <p:nvPr/>
          </p:nvSpPr>
          <p:spPr>
            <a:xfrm>
              <a:off x="788669" y="1522968"/>
              <a:ext cx="8938260" cy="1305401"/>
            </a:xfrm>
            <a:prstGeom prst="roundRect">
              <a:avLst>
                <a:gd name="adj" fmla="val 10000"/>
              </a:avLst>
            </a:prstGeom>
          </p:spPr>
          <p:style>
            <a:lnRef idx="2">
              <a:schemeClr val="lt1">
                <a:hueOff val="0"/>
                <a:satOff val="0"/>
                <a:lumOff val="0"/>
                <a:alphaOff val="0"/>
              </a:schemeClr>
            </a:lnRef>
            <a:fillRef idx="1">
              <a:schemeClr val="accent5">
                <a:hueOff val="-6076075"/>
                <a:satOff val="-413"/>
                <a:lumOff val="981"/>
                <a:alphaOff val="0"/>
              </a:schemeClr>
            </a:fillRef>
            <a:effectRef idx="0">
              <a:schemeClr val="accent5">
                <a:hueOff val="-6076075"/>
                <a:satOff val="-413"/>
                <a:lumOff val="981"/>
                <a:alphaOff val="0"/>
              </a:schemeClr>
            </a:effectRef>
            <a:fontRef idx="minor">
              <a:schemeClr val="lt1"/>
            </a:fontRef>
          </p:style>
          <p:txBody>
            <a:bodyPr/>
            <a:lstStyle/>
            <a:p>
              <a:endParaRPr lang="en-US"/>
            </a:p>
          </p:txBody>
        </p:sp>
        <p:sp>
          <p:nvSpPr>
            <p:cNvPr id="25" name="Rectangle: Rounded Corners 4">
              <a:extLst>
                <a:ext uri="{FF2B5EF4-FFF2-40B4-BE49-F238E27FC236}">
                  <a16:creationId xmlns:a16="http://schemas.microsoft.com/office/drawing/2014/main" id="{24993365-4CB5-B438-E71B-79BE5283D774}"/>
                </a:ext>
              </a:extLst>
            </p:cNvPr>
            <p:cNvSpPr txBox="1"/>
            <p:nvPr/>
          </p:nvSpPr>
          <p:spPr>
            <a:xfrm>
              <a:off x="826903" y="1561202"/>
              <a:ext cx="7224611" cy="1228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i="1" kern="1200" dirty="0"/>
                <a:t>Random Forest Regressor (RFR):</a:t>
              </a:r>
              <a:r>
                <a:rPr lang="en-US" sz="1800" kern="1200" dirty="0"/>
                <a:t> This model provided performance metrics that were very close to those of </a:t>
              </a:r>
              <a:r>
                <a:rPr lang="en-US" sz="1800" kern="1200" dirty="0" err="1"/>
                <a:t>GBR</a:t>
              </a:r>
              <a:r>
                <a:rPr lang="en-US" sz="1800" kern="1200" dirty="0"/>
                <a:t>, featuring slightly higher MAE and RMSE but similar R² scores. RFR is more computationally efficient and trains faster than </a:t>
              </a:r>
              <a:r>
                <a:rPr lang="en-US" sz="1800" kern="1200" dirty="0" err="1"/>
                <a:t>GBR</a:t>
              </a:r>
              <a:r>
                <a:rPr lang="en-US" sz="1800" kern="1200" dirty="0"/>
                <a:t>.</a:t>
              </a:r>
            </a:p>
          </p:txBody>
        </p:sp>
      </p:grpSp>
      <p:grpSp>
        <p:nvGrpSpPr>
          <p:cNvPr id="32" name="Group 31">
            <a:extLst>
              <a:ext uri="{FF2B5EF4-FFF2-40B4-BE49-F238E27FC236}">
                <a16:creationId xmlns:a16="http://schemas.microsoft.com/office/drawing/2014/main" id="{4B080C21-28DE-C9E1-4FDC-B7835E6A6FD3}"/>
              </a:ext>
            </a:extLst>
          </p:cNvPr>
          <p:cNvGrpSpPr/>
          <p:nvPr/>
        </p:nvGrpSpPr>
        <p:grpSpPr>
          <a:xfrm>
            <a:off x="1958340" y="3164920"/>
            <a:ext cx="8938260" cy="1305401"/>
            <a:chOff x="1577339" y="3045936"/>
            <a:chExt cx="8938260" cy="1305401"/>
          </a:xfrm>
        </p:grpSpPr>
        <p:sp>
          <p:nvSpPr>
            <p:cNvPr id="33" name="Rectangle: Rounded Corners 32">
              <a:extLst>
                <a:ext uri="{FF2B5EF4-FFF2-40B4-BE49-F238E27FC236}">
                  <a16:creationId xmlns:a16="http://schemas.microsoft.com/office/drawing/2014/main" id="{E9DC95F7-3939-02B7-3B84-D22AF250341E}"/>
                </a:ext>
              </a:extLst>
            </p:cNvPr>
            <p:cNvSpPr/>
            <p:nvPr/>
          </p:nvSpPr>
          <p:spPr>
            <a:xfrm>
              <a:off x="1577339" y="3045936"/>
              <a:ext cx="8938260" cy="1305401"/>
            </a:xfrm>
            <a:prstGeom prst="roundRect">
              <a:avLst>
                <a:gd name="adj" fmla="val 10000"/>
              </a:avLst>
            </a:prstGeom>
          </p:spPr>
          <p:style>
            <a:lnRef idx="2">
              <a:schemeClr val="lt1">
                <a:hueOff val="0"/>
                <a:satOff val="0"/>
                <a:lumOff val="0"/>
                <a:alphaOff val="0"/>
              </a:schemeClr>
            </a:lnRef>
            <a:fillRef idx="1">
              <a:schemeClr val="accent5">
                <a:hueOff val="-12152150"/>
                <a:satOff val="-826"/>
                <a:lumOff val="1961"/>
                <a:alphaOff val="0"/>
              </a:schemeClr>
            </a:fillRef>
            <a:effectRef idx="0">
              <a:schemeClr val="accent5">
                <a:hueOff val="-12152150"/>
                <a:satOff val="-826"/>
                <a:lumOff val="1961"/>
                <a:alphaOff val="0"/>
              </a:schemeClr>
            </a:effectRef>
            <a:fontRef idx="minor">
              <a:schemeClr val="lt1"/>
            </a:fontRef>
          </p:style>
          <p:txBody>
            <a:bodyPr/>
            <a:lstStyle/>
            <a:p>
              <a:endParaRPr lang="en-US"/>
            </a:p>
          </p:txBody>
        </p:sp>
        <p:sp>
          <p:nvSpPr>
            <p:cNvPr id="34" name="Rectangle: Rounded Corners 4">
              <a:extLst>
                <a:ext uri="{FF2B5EF4-FFF2-40B4-BE49-F238E27FC236}">
                  <a16:creationId xmlns:a16="http://schemas.microsoft.com/office/drawing/2014/main" id="{F0053F1A-88C1-7EFE-F261-DDA4F4C33C6B}"/>
                </a:ext>
              </a:extLst>
            </p:cNvPr>
            <p:cNvSpPr txBox="1"/>
            <p:nvPr/>
          </p:nvSpPr>
          <p:spPr>
            <a:xfrm>
              <a:off x="1752733" y="3118460"/>
              <a:ext cx="7224611" cy="1228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i="1" kern="1200" dirty="0"/>
                <a:t>Gradient Boosting Regressor (</a:t>
              </a:r>
              <a:r>
                <a:rPr lang="en-US" sz="1800" i="1" kern="1200" dirty="0" err="1"/>
                <a:t>GBR</a:t>
              </a:r>
              <a:r>
                <a:rPr lang="en-US" sz="1800" i="1" kern="1200" dirty="0"/>
                <a:t>):</a:t>
              </a:r>
              <a:r>
                <a:rPr lang="en-US" sz="1800" kern="1200" dirty="0"/>
                <a:t> This model achieved the highest R² scores along with the lowest MAE and RMSE on the training set, although its performance on the test set was slightly better than that of the RFR. It is important to note that </a:t>
              </a:r>
              <a:r>
                <a:rPr lang="en-US" sz="1800" kern="1200" dirty="0" err="1"/>
                <a:t>GBR</a:t>
              </a:r>
              <a:r>
                <a:rPr lang="en-US" sz="1800" kern="1200" dirty="0"/>
                <a:t> requires considerably more computational time for training.</a:t>
              </a:r>
            </a:p>
          </p:txBody>
        </p:sp>
      </p:grpSp>
      <p:grpSp>
        <p:nvGrpSpPr>
          <p:cNvPr id="35" name="Group 34">
            <a:extLst>
              <a:ext uri="{FF2B5EF4-FFF2-40B4-BE49-F238E27FC236}">
                <a16:creationId xmlns:a16="http://schemas.microsoft.com/office/drawing/2014/main" id="{DA7021F4-E284-9604-A13B-03B4DA35BF8B}"/>
              </a:ext>
            </a:extLst>
          </p:cNvPr>
          <p:cNvGrpSpPr/>
          <p:nvPr/>
        </p:nvGrpSpPr>
        <p:grpSpPr>
          <a:xfrm>
            <a:off x="9043595" y="2410385"/>
            <a:ext cx="848510" cy="848510"/>
            <a:chOff x="8878419" y="2504195"/>
            <a:chExt cx="848510" cy="848510"/>
          </a:xfrm>
        </p:grpSpPr>
        <p:sp>
          <p:nvSpPr>
            <p:cNvPr id="36" name="Arrow: Down 35">
              <a:extLst>
                <a:ext uri="{FF2B5EF4-FFF2-40B4-BE49-F238E27FC236}">
                  <a16:creationId xmlns:a16="http://schemas.microsoft.com/office/drawing/2014/main" id="{FDC6A528-C156-6945-94BC-98735E31032E}"/>
                </a:ext>
              </a:extLst>
            </p:cNvPr>
            <p:cNvSpPr/>
            <p:nvPr/>
          </p:nvSpPr>
          <p:spPr>
            <a:xfrm>
              <a:off x="8878419" y="2504195"/>
              <a:ext cx="848510" cy="848510"/>
            </a:xfrm>
            <a:prstGeom prst="downArrow">
              <a:avLst>
                <a:gd name="adj1" fmla="val 55000"/>
                <a:gd name="adj2" fmla="val 45000"/>
              </a:avLst>
            </a:prstGeom>
          </p:spPr>
          <p:style>
            <a:lnRef idx="2">
              <a:schemeClr val="accent5">
                <a:tint val="40000"/>
                <a:alpha val="90000"/>
                <a:hueOff val="0"/>
                <a:satOff val="0"/>
                <a:lumOff val="0"/>
                <a:alphaOff val="0"/>
              </a:schemeClr>
            </a:lnRef>
            <a:fillRef idx="1">
              <a:schemeClr val="accent5">
                <a:tint val="40000"/>
                <a:alpha val="90000"/>
                <a:hueOff val="-11944666"/>
                <a:satOff val="2667"/>
                <a:lumOff val="401"/>
                <a:alphaOff val="0"/>
              </a:schemeClr>
            </a:fillRef>
            <a:effectRef idx="0">
              <a:schemeClr val="accent5">
                <a:tint val="40000"/>
                <a:alpha val="90000"/>
                <a:hueOff val="-11944666"/>
                <a:satOff val="2667"/>
                <a:lumOff val="401"/>
                <a:alphaOff val="0"/>
              </a:schemeClr>
            </a:effectRef>
            <a:fontRef idx="minor">
              <a:schemeClr val="dk1">
                <a:hueOff val="0"/>
                <a:satOff val="0"/>
                <a:lumOff val="0"/>
                <a:alphaOff val="0"/>
              </a:schemeClr>
            </a:fontRef>
          </p:style>
          <p:txBody>
            <a:bodyPr/>
            <a:lstStyle/>
            <a:p>
              <a:endParaRPr lang="en-US"/>
            </a:p>
          </p:txBody>
        </p:sp>
        <p:sp>
          <p:nvSpPr>
            <p:cNvPr id="37" name="Arrow: Down 4">
              <a:extLst>
                <a:ext uri="{FF2B5EF4-FFF2-40B4-BE49-F238E27FC236}">
                  <a16:creationId xmlns:a16="http://schemas.microsoft.com/office/drawing/2014/main" id="{B65EA850-AB56-2E34-288B-3D5B32D7C0AC}"/>
                </a:ext>
              </a:extLst>
            </p:cNvPr>
            <p:cNvSpPr txBox="1"/>
            <p:nvPr/>
          </p:nvSpPr>
          <p:spPr>
            <a:xfrm>
              <a:off x="9069334" y="2504195"/>
              <a:ext cx="466680" cy="6385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grpSp>
      <p:grpSp>
        <p:nvGrpSpPr>
          <p:cNvPr id="38" name="Group 37">
            <a:extLst>
              <a:ext uri="{FF2B5EF4-FFF2-40B4-BE49-F238E27FC236}">
                <a16:creationId xmlns:a16="http://schemas.microsoft.com/office/drawing/2014/main" id="{7A6B5DCD-BD59-0DDF-8977-ACDE1335786E}"/>
              </a:ext>
            </a:extLst>
          </p:cNvPr>
          <p:cNvGrpSpPr/>
          <p:nvPr/>
        </p:nvGrpSpPr>
        <p:grpSpPr>
          <a:xfrm>
            <a:off x="9836075" y="4300145"/>
            <a:ext cx="848510" cy="848510"/>
            <a:chOff x="8878419" y="2504195"/>
            <a:chExt cx="848510" cy="848510"/>
          </a:xfrm>
        </p:grpSpPr>
        <p:sp>
          <p:nvSpPr>
            <p:cNvPr id="39" name="Arrow: Down 38">
              <a:extLst>
                <a:ext uri="{FF2B5EF4-FFF2-40B4-BE49-F238E27FC236}">
                  <a16:creationId xmlns:a16="http://schemas.microsoft.com/office/drawing/2014/main" id="{B3CE02EE-AB96-C0E6-8116-31F12F877F6C}"/>
                </a:ext>
              </a:extLst>
            </p:cNvPr>
            <p:cNvSpPr/>
            <p:nvPr/>
          </p:nvSpPr>
          <p:spPr>
            <a:xfrm>
              <a:off x="8878419" y="2504195"/>
              <a:ext cx="848510" cy="848510"/>
            </a:xfrm>
            <a:prstGeom prst="downArrow">
              <a:avLst>
                <a:gd name="adj1" fmla="val 55000"/>
                <a:gd name="adj2" fmla="val 45000"/>
              </a:avLst>
            </a:prstGeom>
          </p:spPr>
          <p:style>
            <a:lnRef idx="2">
              <a:schemeClr val="accent5">
                <a:tint val="40000"/>
                <a:alpha val="90000"/>
                <a:hueOff val="0"/>
                <a:satOff val="0"/>
                <a:lumOff val="0"/>
                <a:alphaOff val="0"/>
              </a:schemeClr>
            </a:lnRef>
            <a:fillRef idx="1">
              <a:schemeClr val="accent5">
                <a:tint val="40000"/>
                <a:alpha val="90000"/>
                <a:hueOff val="-11944666"/>
                <a:satOff val="2667"/>
                <a:lumOff val="401"/>
                <a:alphaOff val="0"/>
              </a:schemeClr>
            </a:fillRef>
            <a:effectRef idx="0">
              <a:schemeClr val="accent5">
                <a:tint val="40000"/>
                <a:alpha val="90000"/>
                <a:hueOff val="-11944666"/>
                <a:satOff val="2667"/>
                <a:lumOff val="401"/>
                <a:alphaOff val="0"/>
              </a:schemeClr>
            </a:effectRef>
            <a:fontRef idx="minor">
              <a:schemeClr val="dk1">
                <a:hueOff val="0"/>
                <a:satOff val="0"/>
                <a:lumOff val="0"/>
                <a:alphaOff val="0"/>
              </a:schemeClr>
            </a:fontRef>
          </p:style>
          <p:txBody>
            <a:bodyPr/>
            <a:lstStyle/>
            <a:p>
              <a:endParaRPr lang="en-US"/>
            </a:p>
          </p:txBody>
        </p:sp>
        <p:sp>
          <p:nvSpPr>
            <p:cNvPr id="40" name="Arrow: Down 4">
              <a:extLst>
                <a:ext uri="{FF2B5EF4-FFF2-40B4-BE49-F238E27FC236}">
                  <a16:creationId xmlns:a16="http://schemas.microsoft.com/office/drawing/2014/main" id="{1AC30FE2-33B2-1D61-A775-0B5F30ED0AD5}"/>
                </a:ext>
              </a:extLst>
            </p:cNvPr>
            <p:cNvSpPr txBox="1"/>
            <p:nvPr/>
          </p:nvSpPr>
          <p:spPr>
            <a:xfrm>
              <a:off x="9069334" y="2504195"/>
              <a:ext cx="466680" cy="6385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grpSp>
    </p:spTree>
    <p:extLst>
      <p:ext uri="{BB962C8B-B14F-4D97-AF65-F5344CB8AC3E}">
        <p14:creationId xmlns:p14="http://schemas.microsoft.com/office/powerpoint/2010/main" val="358275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A57FFBF1-D793-935C-1A50-B192B7D6DCA3}"/>
              </a:ext>
            </a:extLst>
          </p:cNvPr>
          <p:cNvPicPr>
            <a:picLocks noChangeAspect="1"/>
          </p:cNvPicPr>
          <p:nvPr/>
        </p:nvPicPr>
        <p:blipFill>
          <a:blip r:embed="rId2"/>
          <a:srcRect b="15730"/>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A4443303-7528-D9A0-454D-5B45212BD43F}"/>
              </a:ext>
            </a:extLst>
          </p:cNvPr>
          <p:cNvSpPr txBox="1"/>
          <p:nvPr/>
        </p:nvSpPr>
        <p:spPr>
          <a:xfrm>
            <a:off x="655320" y="0"/>
            <a:ext cx="10515600" cy="1325563"/>
          </a:xfrm>
          <a:prstGeom prst="rect">
            <a:avLst/>
          </a:prstGeom>
        </p:spPr>
        <p:txBody>
          <a:bodyPr vert="horz" lIns="91440" tIns="45720" rIns="91440" bIns="45720" rtlCol="0" anchor="ctr">
            <a:normAutofit/>
          </a:bodyPr>
          <a:lstStyle/>
          <a:p>
            <a:pPr>
              <a:lnSpc>
                <a:spcPct val="90000"/>
              </a:lnSpc>
              <a:spcBef>
                <a:spcPct val="0"/>
              </a:spcBef>
              <a:spcAft>
                <a:spcPts val="800"/>
              </a:spcAft>
            </a:pPr>
            <a:r>
              <a:rPr lang="en-US" sz="4400" b="1" dirty="0"/>
              <a:t>Future Recommendation:</a:t>
            </a:r>
            <a:endParaRPr lang="en-US" sz="4400" dirty="0"/>
          </a:p>
        </p:txBody>
      </p:sp>
      <p:grpSp>
        <p:nvGrpSpPr>
          <p:cNvPr id="19" name="Group 18">
            <a:extLst>
              <a:ext uri="{FF2B5EF4-FFF2-40B4-BE49-F238E27FC236}">
                <a16:creationId xmlns:a16="http://schemas.microsoft.com/office/drawing/2014/main" id="{9C391F8C-F123-92AC-AA9A-1D3ABB9D7000}"/>
              </a:ext>
            </a:extLst>
          </p:cNvPr>
          <p:cNvGrpSpPr/>
          <p:nvPr/>
        </p:nvGrpSpPr>
        <p:grpSpPr>
          <a:xfrm>
            <a:off x="975360" y="1438989"/>
            <a:ext cx="8938260" cy="1305401"/>
            <a:chOff x="0" y="0"/>
            <a:chExt cx="8938260" cy="1305401"/>
          </a:xfrm>
        </p:grpSpPr>
        <p:sp>
          <p:nvSpPr>
            <p:cNvPr id="20" name="Rectangle: Rounded Corners 19">
              <a:extLst>
                <a:ext uri="{FF2B5EF4-FFF2-40B4-BE49-F238E27FC236}">
                  <a16:creationId xmlns:a16="http://schemas.microsoft.com/office/drawing/2014/main" id="{328864D8-896D-DAC8-3AB6-10E52112E2FE}"/>
                </a:ext>
              </a:extLst>
            </p:cNvPr>
            <p:cNvSpPr/>
            <p:nvPr/>
          </p:nvSpPr>
          <p:spPr>
            <a:xfrm>
              <a:off x="0" y="0"/>
              <a:ext cx="8938260" cy="1305401"/>
            </a:xfrm>
            <a:prstGeom prst="roundRect">
              <a:avLst>
                <a:gd name="adj" fmla="val 10000"/>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lstStyle/>
            <a:p>
              <a:endParaRPr lang="en-US"/>
            </a:p>
          </p:txBody>
        </p:sp>
        <p:sp>
          <p:nvSpPr>
            <p:cNvPr id="22" name="Rectangle: Rounded Corners 4">
              <a:extLst>
                <a:ext uri="{FF2B5EF4-FFF2-40B4-BE49-F238E27FC236}">
                  <a16:creationId xmlns:a16="http://schemas.microsoft.com/office/drawing/2014/main" id="{ACA1754A-AEAB-5FA4-F7C0-550B9CD5B3B0}"/>
                </a:ext>
              </a:extLst>
            </p:cNvPr>
            <p:cNvSpPr txBox="1"/>
            <p:nvPr/>
          </p:nvSpPr>
          <p:spPr>
            <a:xfrm>
              <a:off x="472574" y="72524"/>
              <a:ext cx="7529629" cy="1228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r>
                <a:rPr kumimoji="0" lang="en-US" altLang="en-US" sz="1800" b="1" i="0" u="none" strike="noStrike" cap="none" normalizeH="0" baseline="0" dirty="0">
                  <a:ln>
                    <a:noFill/>
                  </a:ln>
                  <a:solidFill>
                    <a:schemeClr val="bg1"/>
                  </a:solidFill>
                  <a:effectLst/>
                  <a:latin typeface="Arial" panose="020B0604020202020204" pitchFamily="34" charset="0"/>
                </a:rPr>
                <a:t>Limited Experimental Setup:</a:t>
              </a:r>
              <a:r>
                <a:rPr kumimoji="0" lang="en-US" altLang="en-US" sz="1800" b="0" i="0" u="none" strike="noStrike" cap="none" normalizeH="0" baseline="0" dirty="0">
                  <a:ln>
                    <a:noFill/>
                  </a:ln>
                  <a:solidFill>
                    <a:schemeClr val="bg1"/>
                  </a:solidFill>
                  <a:effectLst/>
                  <a:latin typeface="Arial" panose="020B0604020202020204" pitchFamily="34" charset="0"/>
                </a:rPr>
                <a:t> The dataset currently consists of a single experimental setup (2.8 Ah nominal capacity, cycled 1000 times at 25 °C with specific charge and discharge rates), which may not reflect real-world conditions.</a:t>
              </a:r>
              <a:endParaRPr lang="en-US" sz="1800" dirty="0">
                <a:solidFill>
                  <a:schemeClr val="bg1"/>
                </a:solidFill>
              </a:endParaRPr>
            </a:p>
          </p:txBody>
        </p:sp>
      </p:grpSp>
      <p:grpSp>
        <p:nvGrpSpPr>
          <p:cNvPr id="23" name="Group 22">
            <a:extLst>
              <a:ext uri="{FF2B5EF4-FFF2-40B4-BE49-F238E27FC236}">
                <a16:creationId xmlns:a16="http://schemas.microsoft.com/office/drawing/2014/main" id="{1366F298-CA70-CABA-6454-3D61E55C3C0F}"/>
              </a:ext>
            </a:extLst>
          </p:cNvPr>
          <p:cNvGrpSpPr/>
          <p:nvPr/>
        </p:nvGrpSpPr>
        <p:grpSpPr>
          <a:xfrm>
            <a:off x="2987040" y="5028009"/>
            <a:ext cx="8938260" cy="1305401"/>
            <a:chOff x="788669" y="1522968"/>
            <a:chExt cx="8938260" cy="1305401"/>
          </a:xfrm>
        </p:grpSpPr>
        <p:sp>
          <p:nvSpPr>
            <p:cNvPr id="24" name="Rectangle: Rounded Corners 23">
              <a:extLst>
                <a:ext uri="{FF2B5EF4-FFF2-40B4-BE49-F238E27FC236}">
                  <a16:creationId xmlns:a16="http://schemas.microsoft.com/office/drawing/2014/main" id="{E8E30F46-9373-184D-9B19-94051DCCE80D}"/>
                </a:ext>
              </a:extLst>
            </p:cNvPr>
            <p:cNvSpPr/>
            <p:nvPr/>
          </p:nvSpPr>
          <p:spPr>
            <a:xfrm>
              <a:off x="788669" y="1522968"/>
              <a:ext cx="8938260" cy="1305401"/>
            </a:xfrm>
            <a:prstGeom prst="roundRect">
              <a:avLst>
                <a:gd name="adj" fmla="val 10000"/>
              </a:avLst>
            </a:prstGeom>
          </p:spPr>
          <p:style>
            <a:lnRef idx="2">
              <a:schemeClr val="lt1">
                <a:hueOff val="0"/>
                <a:satOff val="0"/>
                <a:lumOff val="0"/>
                <a:alphaOff val="0"/>
              </a:schemeClr>
            </a:lnRef>
            <a:fillRef idx="1">
              <a:schemeClr val="accent5">
                <a:hueOff val="-6076075"/>
                <a:satOff val="-413"/>
                <a:lumOff val="981"/>
                <a:alphaOff val="0"/>
              </a:schemeClr>
            </a:fillRef>
            <a:effectRef idx="0">
              <a:schemeClr val="accent5">
                <a:hueOff val="-6076075"/>
                <a:satOff val="-413"/>
                <a:lumOff val="981"/>
                <a:alphaOff val="0"/>
              </a:schemeClr>
            </a:effectRef>
            <a:fontRef idx="minor">
              <a:schemeClr val="lt1"/>
            </a:fontRef>
          </p:style>
          <p:txBody>
            <a:bodyPr/>
            <a:lstStyle/>
            <a:p>
              <a:endParaRPr lang="en-US"/>
            </a:p>
          </p:txBody>
        </p:sp>
        <p:sp>
          <p:nvSpPr>
            <p:cNvPr id="25" name="Rectangle: Rounded Corners 4">
              <a:extLst>
                <a:ext uri="{FF2B5EF4-FFF2-40B4-BE49-F238E27FC236}">
                  <a16:creationId xmlns:a16="http://schemas.microsoft.com/office/drawing/2014/main" id="{24993365-4CB5-B438-E71B-79BE5283D774}"/>
                </a:ext>
              </a:extLst>
            </p:cNvPr>
            <p:cNvSpPr txBox="1"/>
            <p:nvPr/>
          </p:nvSpPr>
          <p:spPr>
            <a:xfrm>
              <a:off x="826903" y="1561202"/>
              <a:ext cx="7224611" cy="1228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r>
                <a:rPr kumimoji="0" lang="en-US" altLang="en-US" sz="1800" b="1" i="0" u="none" strike="noStrike" cap="none" normalizeH="0" baseline="0" dirty="0">
                  <a:ln>
                    <a:noFill/>
                  </a:ln>
                  <a:solidFill>
                    <a:schemeClr val="bg1"/>
                  </a:solidFill>
                  <a:effectLst/>
                  <a:latin typeface="Arial" panose="020B0604020202020204" pitchFamily="34" charset="0"/>
                </a:rPr>
                <a:t>Increasing Dataset Size:</a:t>
              </a:r>
              <a:r>
                <a:rPr kumimoji="0" lang="en-US" altLang="en-US" sz="1800" b="0" i="0" u="none" strike="noStrike" cap="none" normalizeH="0" baseline="0" dirty="0">
                  <a:ln>
                    <a:noFill/>
                  </a:ln>
                  <a:solidFill>
                    <a:schemeClr val="bg1"/>
                  </a:solidFill>
                  <a:effectLst/>
                  <a:latin typeface="Arial" panose="020B0604020202020204" pitchFamily="34" charset="0"/>
                </a:rPr>
                <a:t> Expanding the number of batteries in the dataset could enhance the model's predictability and robustness for more diverse dataset, providing a more comprehensive understanding of battery performance under varied conditions. </a:t>
              </a:r>
              <a:endParaRPr lang="en-US" sz="1800" dirty="0">
                <a:solidFill>
                  <a:schemeClr val="bg1"/>
                </a:solidFill>
              </a:endParaRPr>
            </a:p>
          </p:txBody>
        </p:sp>
      </p:grpSp>
      <p:grpSp>
        <p:nvGrpSpPr>
          <p:cNvPr id="32" name="Group 31">
            <a:extLst>
              <a:ext uri="{FF2B5EF4-FFF2-40B4-BE49-F238E27FC236}">
                <a16:creationId xmlns:a16="http://schemas.microsoft.com/office/drawing/2014/main" id="{4B080C21-28DE-C9E1-4FDC-B7835E6A6FD3}"/>
              </a:ext>
            </a:extLst>
          </p:cNvPr>
          <p:cNvGrpSpPr/>
          <p:nvPr/>
        </p:nvGrpSpPr>
        <p:grpSpPr>
          <a:xfrm>
            <a:off x="1958340" y="3164920"/>
            <a:ext cx="8938260" cy="1305401"/>
            <a:chOff x="1577339" y="3045936"/>
            <a:chExt cx="8938260" cy="1305401"/>
          </a:xfrm>
        </p:grpSpPr>
        <p:sp>
          <p:nvSpPr>
            <p:cNvPr id="33" name="Rectangle: Rounded Corners 32">
              <a:extLst>
                <a:ext uri="{FF2B5EF4-FFF2-40B4-BE49-F238E27FC236}">
                  <a16:creationId xmlns:a16="http://schemas.microsoft.com/office/drawing/2014/main" id="{E9DC95F7-3939-02B7-3B84-D22AF250341E}"/>
                </a:ext>
              </a:extLst>
            </p:cNvPr>
            <p:cNvSpPr/>
            <p:nvPr/>
          </p:nvSpPr>
          <p:spPr>
            <a:xfrm>
              <a:off x="1577339" y="3045936"/>
              <a:ext cx="8938260" cy="1305401"/>
            </a:xfrm>
            <a:prstGeom prst="roundRect">
              <a:avLst>
                <a:gd name="adj" fmla="val 10000"/>
              </a:avLst>
            </a:prstGeom>
          </p:spPr>
          <p:style>
            <a:lnRef idx="2">
              <a:schemeClr val="lt1">
                <a:hueOff val="0"/>
                <a:satOff val="0"/>
                <a:lumOff val="0"/>
                <a:alphaOff val="0"/>
              </a:schemeClr>
            </a:lnRef>
            <a:fillRef idx="1">
              <a:schemeClr val="accent5">
                <a:hueOff val="-12152150"/>
                <a:satOff val="-826"/>
                <a:lumOff val="1961"/>
                <a:alphaOff val="0"/>
              </a:schemeClr>
            </a:fillRef>
            <a:effectRef idx="0">
              <a:schemeClr val="accent5">
                <a:hueOff val="-12152150"/>
                <a:satOff val="-826"/>
                <a:lumOff val="1961"/>
                <a:alphaOff val="0"/>
              </a:schemeClr>
            </a:effectRef>
            <a:fontRef idx="minor">
              <a:schemeClr val="lt1"/>
            </a:fontRef>
          </p:style>
          <p:txBody>
            <a:bodyPr/>
            <a:lstStyle/>
            <a:p>
              <a:endParaRPr lang="en-US"/>
            </a:p>
          </p:txBody>
        </p:sp>
        <p:sp>
          <p:nvSpPr>
            <p:cNvPr id="34" name="Rectangle: Rounded Corners 4">
              <a:extLst>
                <a:ext uri="{FF2B5EF4-FFF2-40B4-BE49-F238E27FC236}">
                  <a16:creationId xmlns:a16="http://schemas.microsoft.com/office/drawing/2014/main" id="{F0053F1A-88C1-7EFE-F261-DDA4F4C33C6B}"/>
                </a:ext>
              </a:extLst>
            </p:cNvPr>
            <p:cNvSpPr txBox="1"/>
            <p:nvPr/>
          </p:nvSpPr>
          <p:spPr>
            <a:xfrm>
              <a:off x="1752733" y="3118460"/>
              <a:ext cx="7224611" cy="12289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r>
                <a:rPr kumimoji="0" lang="en-US" altLang="en-US" sz="1800" b="1" i="0" u="none" strike="noStrike" cap="none" normalizeH="0" baseline="0" dirty="0">
                  <a:ln>
                    <a:noFill/>
                  </a:ln>
                  <a:solidFill>
                    <a:schemeClr val="bg1"/>
                  </a:solidFill>
                  <a:effectLst/>
                  <a:latin typeface="Arial" panose="020B0604020202020204" pitchFamily="34" charset="0"/>
                </a:rPr>
                <a:t>Need for Real-World Data:</a:t>
              </a:r>
              <a:r>
                <a:rPr kumimoji="0" lang="en-US" altLang="en-US" sz="1800" b="0" i="0" u="none" strike="noStrike" cap="none" normalizeH="0" baseline="0" dirty="0">
                  <a:ln>
                    <a:noFill/>
                  </a:ln>
                  <a:solidFill>
                    <a:schemeClr val="bg1"/>
                  </a:solidFill>
                  <a:effectLst/>
                  <a:latin typeface="Arial" panose="020B0604020202020204" pitchFamily="34" charset="0"/>
                </a:rPr>
                <a:t> Acquiring diverse real-world data encompassing various charging/discharging conditions and environmental variables (e.g., temperature, humidity, pressure) would improve the model's applicability</a:t>
              </a:r>
              <a:endParaRPr lang="en-US" sz="1800" dirty="0">
                <a:solidFill>
                  <a:schemeClr val="bg1"/>
                </a:solidFill>
              </a:endParaRPr>
            </a:p>
          </p:txBody>
        </p:sp>
      </p:grpSp>
      <p:grpSp>
        <p:nvGrpSpPr>
          <p:cNvPr id="35" name="Group 34">
            <a:extLst>
              <a:ext uri="{FF2B5EF4-FFF2-40B4-BE49-F238E27FC236}">
                <a16:creationId xmlns:a16="http://schemas.microsoft.com/office/drawing/2014/main" id="{DA7021F4-E284-9604-A13B-03B4DA35BF8B}"/>
              </a:ext>
            </a:extLst>
          </p:cNvPr>
          <p:cNvGrpSpPr/>
          <p:nvPr/>
        </p:nvGrpSpPr>
        <p:grpSpPr>
          <a:xfrm>
            <a:off x="9043595" y="2410385"/>
            <a:ext cx="848510" cy="848510"/>
            <a:chOff x="8878419" y="2504195"/>
            <a:chExt cx="848510" cy="848510"/>
          </a:xfrm>
        </p:grpSpPr>
        <p:sp>
          <p:nvSpPr>
            <p:cNvPr id="36" name="Arrow: Down 35">
              <a:extLst>
                <a:ext uri="{FF2B5EF4-FFF2-40B4-BE49-F238E27FC236}">
                  <a16:creationId xmlns:a16="http://schemas.microsoft.com/office/drawing/2014/main" id="{FDC6A528-C156-6945-94BC-98735E31032E}"/>
                </a:ext>
              </a:extLst>
            </p:cNvPr>
            <p:cNvSpPr/>
            <p:nvPr/>
          </p:nvSpPr>
          <p:spPr>
            <a:xfrm>
              <a:off x="8878419" y="2504195"/>
              <a:ext cx="848510" cy="848510"/>
            </a:xfrm>
            <a:prstGeom prst="downArrow">
              <a:avLst>
                <a:gd name="adj1" fmla="val 55000"/>
                <a:gd name="adj2" fmla="val 45000"/>
              </a:avLst>
            </a:prstGeom>
          </p:spPr>
          <p:style>
            <a:lnRef idx="2">
              <a:schemeClr val="accent5">
                <a:tint val="40000"/>
                <a:alpha val="90000"/>
                <a:hueOff val="0"/>
                <a:satOff val="0"/>
                <a:lumOff val="0"/>
                <a:alphaOff val="0"/>
              </a:schemeClr>
            </a:lnRef>
            <a:fillRef idx="1">
              <a:schemeClr val="accent5">
                <a:tint val="40000"/>
                <a:alpha val="90000"/>
                <a:hueOff val="-11944666"/>
                <a:satOff val="2667"/>
                <a:lumOff val="401"/>
                <a:alphaOff val="0"/>
              </a:schemeClr>
            </a:fillRef>
            <a:effectRef idx="0">
              <a:schemeClr val="accent5">
                <a:tint val="40000"/>
                <a:alpha val="90000"/>
                <a:hueOff val="-11944666"/>
                <a:satOff val="2667"/>
                <a:lumOff val="401"/>
                <a:alphaOff val="0"/>
              </a:schemeClr>
            </a:effectRef>
            <a:fontRef idx="minor">
              <a:schemeClr val="dk1">
                <a:hueOff val="0"/>
                <a:satOff val="0"/>
                <a:lumOff val="0"/>
                <a:alphaOff val="0"/>
              </a:schemeClr>
            </a:fontRef>
          </p:style>
          <p:txBody>
            <a:bodyPr/>
            <a:lstStyle/>
            <a:p>
              <a:endParaRPr lang="en-US"/>
            </a:p>
          </p:txBody>
        </p:sp>
        <p:sp>
          <p:nvSpPr>
            <p:cNvPr id="37" name="Arrow: Down 4">
              <a:extLst>
                <a:ext uri="{FF2B5EF4-FFF2-40B4-BE49-F238E27FC236}">
                  <a16:creationId xmlns:a16="http://schemas.microsoft.com/office/drawing/2014/main" id="{B65EA850-AB56-2E34-288B-3D5B32D7C0AC}"/>
                </a:ext>
              </a:extLst>
            </p:cNvPr>
            <p:cNvSpPr txBox="1"/>
            <p:nvPr/>
          </p:nvSpPr>
          <p:spPr>
            <a:xfrm>
              <a:off x="9069334" y="2504195"/>
              <a:ext cx="466680" cy="6385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grpSp>
      <p:grpSp>
        <p:nvGrpSpPr>
          <p:cNvPr id="38" name="Group 37">
            <a:extLst>
              <a:ext uri="{FF2B5EF4-FFF2-40B4-BE49-F238E27FC236}">
                <a16:creationId xmlns:a16="http://schemas.microsoft.com/office/drawing/2014/main" id="{7A6B5DCD-BD59-0DDF-8977-ACDE1335786E}"/>
              </a:ext>
            </a:extLst>
          </p:cNvPr>
          <p:cNvGrpSpPr/>
          <p:nvPr/>
        </p:nvGrpSpPr>
        <p:grpSpPr>
          <a:xfrm>
            <a:off x="9836075" y="4300145"/>
            <a:ext cx="848510" cy="848510"/>
            <a:chOff x="8878419" y="2504195"/>
            <a:chExt cx="848510" cy="848510"/>
          </a:xfrm>
        </p:grpSpPr>
        <p:sp>
          <p:nvSpPr>
            <p:cNvPr id="39" name="Arrow: Down 38">
              <a:extLst>
                <a:ext uri="{FF2B5EF4-FFF2-40B4-BE49-F238E27FC236}">
                  <a16:creationId xmlns:a16="http://schemas.microsoft.com/office/drawing/2014/main" id="{B3CE02EE-AB96-C0E6-8116-31F12F877F6C}"/>
                </a:ext>
              </a:extLst>
            </p:cNvPr>
            <p:cNvSpPr/>
            <p:nvPr/>
          </p:nvSpPr>
          <p:spPr>
            <a:xfrm>
              <a:off x="8878419" y="2504195"/>
              <a:ext cx="848510" cy="848510"/>
            </a:xfrm>
            <a:prstGeom prst="downArrow">
              <a:avLst>
                <a:gd name="adj1" fmla="val 55000"/>
                <a:gd name="adj2" fmla="val 45000"/>
              </a:avLst>
            </a:prstGeom>
          </p:spPr>
          <p:style>
            <a:lnRef idx="2">
              <a:schemeClr val="accent5">
                <a:tint val="40000"/>
                <a:alpha val="90000"/>
                <a:hueOff val="0"/>
                <a:satOff val="0"/>
                <a:lumOff val="0"/>
                <a:alphaOff val="0"/>
              </a:schemeClr>
            </a:lnRef>
            <a:fillRef idx="1">
              <a:schemeClr val="accent5">
                <a:tint val="40000"/>
                <a:alpha val="90000"/>
                <a:hueOff val="-11944666"/>
                <a:satOff val="2667"/>
                <a:lumOff val="401"/>
                <a:alphaOff val="0"/>
              </a:schemeClr>
            </a:fillRef>
            <a:effectRef idx="0">
              <a:schemeClr val="accent5">
                <a:tint val="40000"/>
                <a:alpha val="90000"/>
                <a:hueOff val="-11944666"/>
                <a:satOff val="2667"/>
                <a:lumOff val="401"/>
                <a:alphaOff val="0"/>
              </a:schemeClr>
            </a:effectRef>
            <a:fontRef idx="minor">
              <a:schemeClr val="dk1">
                <a:hueOff val="0"/>
                <a:satOff val="0"/>
                <a:lumOff val="0"/>
                <a:alphaOff val="0"/>
              </a:schemeClr>
            </a:fontRef>
          </p:style>
          <p:txBody>
            <a:bodyPr/>
            <a:lstStyle/>
            <a:p>
              <a:endParaRPr lang="en-US"/>
            </a:p>
          </p:txBody>
        </p:sp>
        <p:sp>
          <p:nvSpPr>
            <p:cNvPr id="40" name="Arrow: Down 4">
              <a:extLst>
                <a:ext uri="{FF2B5EF4-FFF2-40B4-BE49-F238E27FC236}">
                  <a16:creationId xmlns:a16="http://schemas.microsoft.com/office/drawing/2014/main" id="{1AC30FE2-33B2-1D61-A775-0B5F30ED0AD5}"/>
                </a:ext>
              </a:extLst>
            </p:cNvPr>
            <p:cNvSpPr txBox="1"/>
            <p:nvPr/>
          </p:nvSpPr>
          <p:spPr>
            <a:xfrm>
              <a:off x="9069334" y="2504195"/>
              <a:ext cx="466680" cy="63850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p:txBody>
        </p:sp>
      </p:grpSp>
    </p:spTree>
    <p:extLst>
      <p:ext uri="{BB962C8B-B14F-4D97-AF65-F5344CB8AC3E}">
        <p14:creationId xmlns:p14="http://schemas.microsoft.com/office/powerpoint/2010/main" val="341214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74D508F-CDD5-0F65-2140-69FD880DE7E4}"/>
              </a:ext>
            </a:extLst>
          </p:cNvPr>
          <p:cNvSpPr txBox="1"/>
          <p:nvPr/>
        </p:nvSpPr>
        <p:spPr>
          <a:xfrm>
            <a:off x="1371599" y="294538"/>
            <a:ext cx="9895951" cy="1033669"/>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0" lang="en-US" altLang="en-US" sz="4000" b="1" i="0" u="none" strike="noStrike" kern="1200" cap="none" normalizeH="0" baseline="0">
                <a:ln>
                  <a:noFill/>
                </a:ln>
                <a:solidFill>
                  <a:srgbClr val="FFFFFF"/>
                </a:solidFill>
                <a:effectLst/>
                <a:latin typeface="+mj-lt"/>
                <a:ea typeface="+mj-ea"/>
                <a:cs typeface="+mj-cs"/>
              </a:rPr>
              <a:t>Acknowledgment</a:t>
            </a:r>
            <a:endParaRPr lang="en-US" sz="4000" kern="1200">
              <a:solidFill>
                <a:srgbClr val="FFFFFF"/>
              </a:solidFill>
              <a:latin typeface="+mj-lt"/>
              <a:ea typeface="+mj-ea"/>
              <a:cs typeface="+mj-cs"/>
            </a:endParaRPr>
          </a:p>
        </p:txBody>
      </p:sp>
      <p:sp>
        <p:nvSpPr>
          <p:cNvPr id="2" name="Rectangle 1">
            <a:extLst>
              <a:ext uri="{FF2B5EF4-FFF2-40B4-BE49-F238E27FC236}">
                <a16:creationId xmlns:a16="http://schemas.microsoft.com/office/drawing/2014/main" id="{9962AC5A-6B26-83CB-E18A-AB35952B2BFB}"/>
              </a:ext>
            </a:extLst>
          </p:cNvPr>
          <p:cNvSpPr>
            <a:spLocks noChangeArrowheads="1"/>
          </p:cNvSpPr>
          <p:nvPr/>
        </p:nvSpPr>
        <p:spPr bwMode="auto">
          <a:xfrm>
            <a:off x="640079" y="1883857"/>
            <a:ext cx="10389871" cy="368335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R="0" lvl="0" fontAlgn="base">
              <a:lnSpc>
                <a:spcPct val="90000"/>
              </a:lnSpc>
              <a:spcBef>
                <a:spcPct val="0"/>
              </a:spcBef>
              <a:spcAft>
                <a:spcPts val="600"/>
              </a:spcAft>
              <a:buClrTx/>
              <a:buSzTx/>
              <a:tabLst/>
            </a:pPr>
            <a:r>
              <a:rPr kumimoji="0" lang="en-US" altLang="en-US" sz="3000" b="1" i="0" u="none" strike="noStrike" cap="none" normalizeH="0" baseline="0" dirty="0">
                <a:ln>
                  <a:noFill/>
                </a:ln>
                <a:effectLst/>
              </a:rPr>
              <a:t>Ignacio </a:t>
            </a:r>
            <a:r>
              <a:rPr kumimoji="0" lang="en-US" altLang="en-US" sz="3000" b="1" i="0" u="none" strike="noStrike" cap="none" normalizeH="0" baseline="0" dirty="0" err="1">
                <a:ln>
                  <a:noFill/>
                </a:ln>
                <a:effectLst/>
              </a:rPr>
              <a:t>Vinuales</a:t>
            </a:r>
            <a:r>
              <a:rPr kumimoji="0" lang="en-US" altLang="en-US" sz="3000" b="0" i="0" u="none" strike="noStrike" cap="none" normalizeH="0" baseline="0" dirty="0">
                <a:ln>
                  <a:noFill/>
                </a:ln>
                <a:effectLst/>
              </a:rPr>
              <a:t> for making the dataset publicly available,</a:t>
            </a:r>
          </a:p>
          <a:p>
            <a:pPr marR="0" lvl="0" fontAlgn="base">
              <a:lnSpc>
                <a:spcPct val="90000"/>
              </a:lnSpc>
              <a:spcBef>
                <a:spcPct val="0"/>
              </a:spcBef>
              <a:spcAft>
                <a:spcPts val="600"/>
              </a:spcAft>
              <a:buClrTx/>
              <a:buSzTx/>
              <a:tabLst/>
            </a:pPr>
            <a:endParaRPr lang="en-US" altLang="en-US" sz="3000" dirty="0"/>
          </a:p>
          <a:p>
            <a:pPr marR="0" lvl="0" fontAlgn="base">
              <a:lnSpc>
                <a:spcPct val="90000"/>
              </a:lnSpc>
              <a:spcBef>
                <a:spcPct val="0"/>
              </a:spcBef>
              <a:spcAft>
                <a:spcPts val="600"/>
              </a:spcAft>
              <a:buClrTx/>
              <a:buSzTx/>
              <a:tabLst/>
            </a:pPr>
            <a:r>
              <a:rPr kumimoji="0" lang="en-US" altLang="en-US" sz="3000" b="0" i="0" u="none" strike="noStrike" cap="none" normalizeH="0" baseline="0" dirty="0">
                <a:ln>
                  <a:noFill/>
                </a:ln>
                <a:effectLst/>
              </a:rPr>
              <a:t> </a:t>
            </a:r>
          </a:p>
          <a:p>
            <a:pPr marR="0" lvl="0" fontAlgn="base">
              <a:lnSpc>
                <a:spcPct val="90000"/>
              </a:lnSpc>
              <a:spcBef>
                <a:spcPct val="0"/>
              </a:spcBef>
              <a:spcAft>
                <a:spcPts val="600"/>
              </a:spcAft>
              <a:buClrTx/>
              <a:buSzTx/>
              <a:tabLst/>
            </a:pPr>
            <a:r>
              <a:rPr kumimoji="0" lang="en-US" altLang="en-US" sz="3000" b="1" i="0" u="none" strike="noStrike" cap="none" normalizeH="0" baseline="0" dirty="0">
                <a:ln>
                  <a:noFill/>
                </a:ln>
                <a:effectLst/>
              </a:rPr>
              <a:t>Vinit </a:t>
            </a:r>
            <a:r>
              <a:rPr kumimoji="0" lang="en-US" altLang="en-US" sz="3000" b="1" i="0" u="none" strike="noStrike" cap="none" normalizeH="0" baseline="0" dirty="0" err="1">
                <a:ln>
                  <a:noFill/>
                </a:ln>
                <a:effectLst/>
              </a:rPr>
              <a:t>Koshti</a:t>
            </a:r>
            <a:r>
              <a:rPr kumimoji="0" lang="en-US" altLang="en-US" sz="3000" b="0" i="0" u="none" strike="noStrike" cap="none" normalizeH="0" baseline="0" dirty="0">
                <a:ln>
                  <a:noFill/>
                </a:ln>
                <a:effectLst/>
              </a:rPr>
              <a:t>, for his insightful guidance and thoughtful advice.</a:t>
            </a:r>
          </a:p>
        </p:txBody>
      </p:sp>
    </p:spTree>
    <p:extLst>
      <p:ext uri="{BB962C8B-B14F-4D97-AF65-F5344CB8AC3E}">
        <p14:creationId xmlns:p14="http://schemas.microsoft.com/office/powerpoint/2010/main" val="341028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0" y="0"/>
            <a:ext cx="12192000" cy="6858000"/>
            <a:chOff x="-1" y="0"/>
            <a:chExt cx="9144001" cy="6858000"/>
          </a:xfrm>
        </p:grpSpPr>
        <p:pic>
          <p:nvPicPr>
            <p:cNvPr id="6" name="Picture 5" descr="1666584_pokhara.jpg"/>
            <p:cNvPicPr>
              <a:picLocks noChangeAspect="1"/>
            </p:cNvPicPr>
            <p:nvPr/>
          </p:nvPicPr>
          <p:blipFill>
            <a:blip r:embed="rId3" cstate="print"/>
            <a:stretch>
              <a:fillRect/>
            </a:stretch>
          </p:blipFill>
          <p:spPr>
            <a:xfrm>
              <a:off x="-1" y="0"/>
              <a:ext cx="9144001" cy="6858000"/>
            </a:xfrm>
            <a:prstGeom prst="rect">
              <a:avLst/>
            </a:prstGeom>
            <a:ln>
              <a:solidFill>
                <a:srgbClr val="FFF6BD"/>
              </a:solidFill>
            </a:ln>
          </p:spPr>
        </p:pic>
        <p:grpSp>
          <p:nvGrpSpPr>
            <p:cNvPr id="5" name="Group 4"/>
            <p:cNvGrpSpPr/>
            <p:nvPr/>
          </p:nvGrpSpPr>
          <p:grpSpPr>
            <a:xfrm>
              <a:off x="2743200" y="3124200"/>
              <a:ext cx="4419600" cy="2057400"/>
              <a:chOff x="2743200" y="3124200"/>
              <a:chExt cx="4419600" cy="2057400"/>
            </a:xfrm>
          </p:grpSpPr>
          <p:sp>
            <p:nvSpPr>
              <p:cNvPr id="2" name="Rectangle 1"/>
              <p:cNvSpPr/>
              <p:nvPr/>
            </p:nvSpPr>
            <p:spPr>
              <a:xfrm>
                <a:off x="2878667" y="3124200"/>
                <a:ext cx="3924215" cy="1015663"/>
              </a:xfrm>
              <a:prstGeom prst="rect">
                <a:avLst/>
              </a:prstGeom>
              <a:noFill/>
              <a:effectLst>
                <a:outerShdw blurRad="152400" dist="317500" dir="5400000" sx="90000" sy="-19000" rotWithShape="0">
                  <a:prstClr val="black">
                    <a:alpha val="15000"/>
                  </a:prstClr>
                </a:outerShdw>
              </a:effectLst>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a:ln w="11430">
                      <a:solidFill>
                        <a:srgbClr val="FFC000"/>
                      </a:solidFill>
                    </a:ln>
                    <a:solidFill>
                      <a:srgbClr val="FFCC00"/>
                    </a:solidFill>
                    <a:effectLst>
                      <a:glow rad="63500">
                        <a:schemeClr val="accent1">
                          <a:satMod val="175000"/>
                          <a:alpha val="40000"/>
                        </a:schemeClr>
                      </a:glow>
                    </a:effectLst>
                  </a:rPr>
                  <a:t>Thank you! </a:t>
                </a:r>
              </a:p>
            </p:txBody>
          </p:sp>
          <p:sp>
            <p:nvSpPr>
              <p:cNvPr id="7" name="Rectangle 6"/>
              <p:cNvSpPr/>
              <p:nvPr/>
            </p:nvSpPr>
            <p:spPr>
              <a:xfrm flipH="1" flipV="1">
                <a:off x="2743200" y="4165937"/>
                <a:ext cx="4419600" cy="1015663"/>
              </a:xfrm>
              <a:prstGeom prst="rect">
                <a:avLst/>
              </a:prstGeom>
              <a:noFill/>
              <a:ln>
                <a:noFill/>
              </a:ln>
              <a:scene3d>
                <a:camera prst="orthographicFront">
                  <a:rot lat="0" lon="10800000" rev="0"/>
                </a:camera>
                <a:lightRig rig="threePt" dir="t"/>
              </a:scene3d>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dirty="0">
                    <a:ln w="11430">
                      <a:solidFill>
                        <a:srgbClr val="FFC000"/>
                      </a:solidFill>
                    </a:ln>
                    <a:solidFill>
                      <a:srgbClr val="FFCC00"/>
                    </a:solidFill>
                    <a:effectLst>
                      <a:glow rad="63500">
                        <a:schemeClr val="accent1">
                          <a:satMod val="175000"/>
                          <a:alpha val="40000"/>
                        </a:schemeClr>
                      </a:glow>
                    </a:effectLst>
                  </a:rPr>
                  <a:t>Thank you! </a:t>
                </a:r>
              </a:p>
            </p:txBody>
          </p:sp>
        </p:grpSp>
      </p:grpSp>
    </p:spTree>
    <p:extLst>
      <p:ext uri="{BB962C8B-B14F-4D97-AF65-F5344CB8AC3E}">
        <p14:creationId xmlns:p14="http://schemas.microsoft.com/office/powerpoint/2010/main" val="4238329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392A7-ADB3-BE06-1717-5196C47233A6}"/>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b="1">
                <a:effectLst/>
              </a:rPr>
              <a:t>Objectives:</a:t>
            </a:r>
            <a:br>
              <a:rPr lang="en-US" b="1">
                <a:effectLst/>
              </a:rPr>
            </a:br>
            <a:endParaRPr lang="en-US" dirty="0"/>
          </a:p>
        </p:txBody>
      </p:sp>
      <p:pic>
        <p:nvPicPr>
          <p:cNvPr id="7" name="Picture 2" descr="Energies 11 01031 g005 550">
            <a:extLst>
              <a:ext uri="{FF2B5EF4-FFF2-40B4-BE49-F238E27FC236}">
                <a16:creationId xmlns:a16="http://schemas.microsoft.com/office/drawing/2014/main" id="{93FA8772-55F5-31DA-F5F7-87EEBE9513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192" r="4002" b="1"/>
          <a:stretch/>
        </p:blipFill>
        <p:spPr bwMode="auto">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1460" y="3989045"/>
            <a:ext cx="5554980" cy="2862322"/>
          </a:xfrm>
          <a:prstGeom prst="rect">
            <a:avLst/>
          </a:prstGeom>
        </p:spPr>
        <p:txBody>
          <a:bodyPr wrap="square">
            <a:spAutoFit/>
          </a:bodyPr>
          <a:lstStyle/>
          <a:p>
            <a:pPr marL="285750" indent="-285750" algn="just">
              <a:buFont typeface="Wingdings" panose="05000000000000000000" pitchFamily="2" charset="2"/>
              <a:buChar char="Ø"/>
            </a:pPr>
            <a:r>
              <a:rPr lang="en-US" b="1" dirty="0">
                <a:latin typeface="Arial" panose="020B0604020202020204" pitchFamily="34" charset="0"/>
                <a:cs typeface="Arial" panose="020B0604020202020204" pitchFamily="34" charset="0"/>
              </a:rPr>
              <a:t>Charging: </a:t>
            </a:r>
            <a:r>
              <a:rPr lang="en-US" dirty="0">
                <a:latin typeface="Arial" panose="020B0604020202020204" pitchFamily="34" charset="0"/>
                <a:cs typeface="Arial" panose="020B0604020202020204" pitchFamily="34" charset="0"/>
              </a:rPr>
              <a:t>The electrons are forced to released at the cathode and move externally to the anode. Simultaneously, the Li-ions move in the same direction, but internally, from cathode to anode via the electrolyte.</a:t>
            </a:r>
          </a:p>
          <a:p>
            <a:pPr marL="285750" indent="-285750" algn="just">
              <a:buFont typeface="Wingdings" panose="05000000000000000000" pitchFamily="2" charset="2"/>
              <a:buChar char="Ø"/>
            </a:pPr>
            <a:r>
              <a:rPr lang="en-US" b="1" dirty="0">
                <a:latin typeface="Arial" panose="020B0604020202020204" pitchFamily="34" charset="0"/>
                <a:cs typeface="Arial" panose="020B0604020202020204" pitchFamily="34" charset="0"/>
              </a:rPr>
              <a:t>Discharging: </a:t>
            </a:r>
            <a:r>
              <a:rPr lang="en-US" dirty="0">
                <a:latin typeface="Arial" panose="020B0604020202020204" pitchFamily="34" charset="0"/>
                <a:cs typeface="Arial" panose="020B0604020202020204" pitchFamily="34" charset="0"/>
              </a:rPr>
              <a:t>The electrons move from anode to cathode through external load. Simultaneously, the Li-ions move in the same direction, but internally, from anode to cathode via the electrolyte.</a:t>
            </a:r>
          </a:p>
        </p:txBody>
      </p:sp>
      <p:pic>
        <p:nvPicPr>
          <p:cNvPr id="5" name="Picture 3" descr="C:\Fengjiao-files in Clemson\Files in 2018 summer\ezgif.com-gif-maker (1).gif"/>
          <p:cNvPicPr>
            <a:picLocks noChangeAspect="1" noChangeArrowheads="1" noCrop="1"/>
          </p:cNvPicPr>
          <p:nvPr/>
        </p:nvPicPr>
        <p:blipFill>
          <a:blip r:embed="rId3"/>
          <a:srcRect/>
          <a:stretch>
            <a:fillRect/>
          </a:stretch>
        </p:blipFill>
        <p:spPr bwMode="auto">
          <a:xfrm>
            <a:off x="369968" y="228599"/>
            <a:ext cx="5162152" cy="3653299"/>
          </a:xfrm>
          <a:prstGeom prst="rect">
            <a:avLst/>
          </a:prstGeom>
          <a:noFill/>
        </p:spPr>
      </p:pic>
    </p:spTree>
    <p:extLst>
      <p:ext uri="{BB962C8B-B14F-4D97-AF65-F5344CB8AC3E}">
        <p14:creationId xmlns:p14="http://schemas.microsoft.com/office/powerpoint/2010/main" val="373227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Energies 11 01031 g005 550">
            <a:extLst>
              <a:ext uri="{FF2B5EF4-FFF2-40B4-BE49-F238E27FC236}">
                <a16:creationId xmlns:a16="http://schemas.microsoft.com/office/drawing/2014/main" id="{41263BA3-FEF7-4941-6103-A8BE75392A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977"/>
          <a:stretch/>
        </p:blipFill>
        <p:spPr bwMode="auto">
          <a:xfrm>
            <a:off x="7738110" y="-1"/>
            <a:ext cx="4453891" cy="33825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nergies 11 01031 g005 550">
            <a:extLst>
              <a:ext uri="{FF2B5EF4-FFF2-40B4-BE49-F238E27FC236}">
                <a16:creationId xmlns:a16="http://schemas.microsoft.com/office/drawing/2014/main" id="{7EECD5BD-8194-B939-7FAD-4EC9F12143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68"/>
          <a:stretch/>
        </p:blipFill>
        <p:spPr bwMode="auto">
          <a:xfrm>
            <a:off x="7751904" y="3348990"/>
            <a:ext cx="4440096" cy="35090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8448AA-9078-2025-C380-081ED7319725}"/>
              </a:ext>
            </a:extLst>
          </p:cNvPr>
          <p:cNvSpPr txBox="1"/>
          <p:nvPr/>
        </p:nvSpPr>
        <p:spPr>
          <a:xfrm>
            <a:off x="0" y="2067352"/>
            <a:ext cx="6499098" cy="5133547"/>
          </a:xfrm>
          <a:prstGeom prst="rect">
            <a:avLst/>
          </a:prstGeom>
        </p:spPr>
        <p:txBody>
          <a:bodyPr vert="horz" lIns="91440" tIns="45720" rIns="91440" bIns="45720" rtlCol="0" anchor="t">
            <a:noAutofit/>
          </a:bodyPr>
          <a:lstStyle/>
          <a:p>
            <a:pPr marL="514350" lvl="1" indent="-285750">
              <a:spcAft>
                <a:spcPts val="600"/>
              </a:spcAf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 The data is available for download on https://</a:t>
            </a:r>
            <a:r>
              <a:rPr lang="en-US" sz="2000" b="0" i="0" dirty="0" err="1">
                <a:solidFill>
                  <a:schemeClr val="bg1"/>
                </a:solidFill>
                <a:effectLst/>
                <a:latin typeface="Times New Roman" panose="02020603050405020304" pitchFamily="18" charset="0"/>
                <a:cs typeface="Times New Roman" panose="02020603050405020304" pitchFamily="18" charset="0"/>
              </a:rPr>
              <a:t>www.kaggle.com</a:t>
            </a:r>
            <a:r>
              <a:rPr lang="en-US" sz="2000" b="0" i="0" dirty="0">
                <a:solidFill>
                  <a:schemeClr val="bg1"/>
                </a:solidFill>
                <a:effectLst/>
                <a:latin typeface="Times New Roman" panose="02020603050405020304" pitchFamily="18" charset="0"/>
                <a:cs typeface="Times New Roman" panose="02020603050405020304" pitchFamily="18" charset="0"/>
              </a:rPr>
              <a:t>/datasets/</a:t>
            </a:r>
            <a:r>
              <a:rPr lang="en-US" sz="2000" b="0" i="0" dirty="0" err="1">
                <a:solidFill>
                  <a:schemeClr val="bg1"/>
                </a:solidFill>
                <a:effectLst/>
                <a:latin typeface="Times New Roman" panose="02020603050405020304" pitchFamily="18" charset="0"/>
                <a:cs typeface="Times New Roman" panose="02020603050405020304" pitchFamily="18" charset="0"/>
              </a:rPr>
              <a:t>ignaciovinuales</a:t>
            </a:r>
            <a:r>
              <a:rPr lang="en-US" sz="2000" b="0" i="0" dirty="0">
                <a:solidFill>
                  <a:schemeClr val="bg1"/>
                </a:solidFill>
                <a:effectLst/>
                <a:latin typeface="Times New Roman" panose="02020603050405020304" pitchFamily="18" charset="0"/>
                <a:cs typeface="Times New Roman" panose="02020603050405020304" pitchFamily="18" charset="0"/>
              </a:rPr>
              <a:t>/battery-remaining-useful-life-rul.</a:t>
            </a:r>
          </a:p>
          <a:p>
            <a:pPr marL="514350" lvl="1" indent="-285750">
              <a:spcAft>
                <a:spcPts val="600"/>
              </a:spcAf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The dataset is originally from Hawaii Natural Energy Institute (</a:t>
            </a:r>
            <a:r>
              <a:rPr lang="en-US" sz="2000" b="0" i="0" dirty="0" err="1">
                <a:solidFill>
                  <a:schemeClr val="bg1"/>
                </a:solidFill>
                <a:effectLst/>
                <a:latin typeface="Times New Roman" panose="02020603050405020304" pitchFamily="18" charset="0"/>
                <a:cs typeface="Times New Roman" panose="02020603050405020304" pitchFamily="18" charset="0"/>
              </a:rPr>
              <a:t>HNEI</a:t>
            </a:r>
            <a:r>
              <a:rPr lang="en-US" sz="2000" b="0" i="0" dirty="0">
                <a:solidFill>
                  <a:schemeClr val="bg1"/>
                </a:solidFill>
                <a:effectLst/>
                <a:latin typeface="Times New Roman" panose="02020603050405020304" pitchFamily="18" charset="0"/>
                <a:cs typeface="Times New Roman" panose="02020603050405020304" pitchFamily="18" charset="0"/>
              </a:rPr>
              <a:t>) used in the publication "</a:t>
            </a:r>
            <a:r>
              <a:rPr lang="en-US" sz="2000" b="0" i="0" u="none" strike="noStrike" dirty="0">
                <a:solidFill>
                  <a:schemeClr val="bg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Intrinsic Variability in the Degradation of a Batch of Commercial 18650 Lithium-Ion Cells</a:t>
            </a:r>
            <a:r>
              <a:rPr lang="en-US" sz="2000" b="0" i="0" dirty="0">
                <a:solidFill>
                  <a:schemeClr val="bg1"/>
                </a:solidFill>
                <a:effectLst/>
                <a:latin typeface="Times New Roman" panose="02020603050405020304" pitchFamily="18" charset="0"/>
                <a:cs typeface="Times New Roman" panose="02020603050405020304" pitchFamily="18" charset="0"/>
              </a:rPr>
              <a:t>" </a:t>
            </a:r>
          </a:p>
          <a:p>
            <a:pPr marL="514350" lvl="1" indent="-285750">
              <a:spcAft>
                <a:spcPts val="600"/>
              </a:spcAf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It consists of 14 commercial 18650 cells with a graphite negative electrode and a blended positive electrode composed of </a:t>
            </a:r>
            <a:r>
              <a:rPr lang="en-US" sz="2000" b="0" i="0" dirty="0" err="1">
                <a:solidFill>
                  <a:schemeClr val="bg1"/>
                </a:solidFill>
                <a:effectLst/>
                <a:latin typeface="Times New Roman" panose="02020603050405020304" pitchFamily="18" charset="0"/>
                <a:cs typeface="Times New Roman" panose="02020603050405020304" pitchFamily="18" charset="0"/>
              </a:rPr>
              <a:t>NMC</a:t>
            </a:r>
            <a:r>
              <a:rPr lang="en-US" sz="2000" b="0" i="0" dirty="0">
                <a:solidFill>
                  <a:schemeClr val="bg1"/>
                </a:solidFill>
                <a:effectLst/>
                <a:latin typeface="Times New Roman" panose="02020603050405020304" pitchFamily="18" charset="0"/>
                <a:cs typeface="Times New Roman" panose="02020603050405020304" pitchFamily="18" charset="0"/>
              </a:rPr>
              <a:t> and </a:t>
            </a:r>
            <a:r>
              <a:rPr lang="en-US" sz="2000" b="0" i="0" dirty="0" err="1">
                <a:solidFill>
                  <a:schemeClr val="bg1"/>
                </a:solidFill>
                <a:effectLst/>
                <a:latin typeface="Times New Roman" panose="02020603050405020304" pitchFamily="18" charset="0"/>
                <a:cs typeface="Times New Roman" panose="02020603050405020304" pitchFamily="18" charset="0"/>
              </a:rPr>
              <a:t>LCO</a:t>
            </a:r>
            <a:r>
              <a:rPr lang="en-US" sz="2000" b="0" i="0" dirty="0">
                <a:solidFill>
                  <a:schemeClr val="bg1"/>
                </a:solidFill>
                <a:effectLst/>
                <a:latin typeface="Times New Roman" panose="02020603050405020304" pitchFamily="18" charset="0"/>
                <a:cs typeface="Times New Roman" panose="02020603050405020304" pitchFamily="18" charset="0"/>
              </a:rPr>
              <a:t>. </a:t>
            </a:r>
          </a:p>
          <a:p>
            <a:pPr marL="514350" lvl="1" indent="-285750">
              <a:spcAft>
                <a:spcPts val="600"/>
              </a:spcAft>
              <a:buFont typeface="Wingdings" panose="05000000000000000000" pitchFamily="2" charset="2"/>
              <a:buChar char="Ø"/>
            </a:pPr>
            <a:r>
              <a:rPr lang="en-US" sz="2000" b="0" i="0" dirty="0">
                <a:solidFill>
                  <a:schemeClr val="bg1"/>
                </a:solidFill>
                <a:effectLst/>
                <a:latin typeface="Times New Roman" panose="02020603050405020304" pitchFamily="18" charset="0"/>
                <a:cs typeface="Times New Roman" panose="02020603050405020304" pitchFamily="18" charset="0"/>
              </a:rPr>
              <a:t>The cell was cycled at 1.5 C to 100% depth of discharge (DOD) for more than 1000 cycles at room temperature. This study examines the influence of intrinsic cell-to-cell variations on aging.</a:t>
            </a:r>
          </a:p>
        </p:txBody>
      </p:sp>
      <p:sp>
        <p:nvSpPr>
          <p:cNvPr id="15" name="Title 1">
            <a:extLst>
              <a:ext uri="{FF2B5EF4-FFF2-40B4-BE49-F238E27FC236}">
                <a16:creationId xmlns:a16="http://schemas.microsoft.com/office/drawing/2014/main" id="{8E94C632-007C-4954-4B35-6DA010DAF5FC}"/>
              </a:ext>
            </a:extLst>
          </p:cNvPr>
          <p:cNvSpPr txBox="1">
            <a:spLocks/>
          </p:cNvSpPr>
          <p:nvPr/>
        </p:nvSpPr>
        <p:spPr>
          <a:xfrm>
            <a:off x="251460" y="753745"/>
            <a:ext cx="3989070" cy="937895"/>
          </a:xfrm>
          <a:prstGeom prst="rect">
            <a:avLst/>
          </a:prstGeom>
        </p:spPr>
        <p:txBody>
          <a:bodyPr vert="horz" lIns="91440" tIns="45720" rIns="91440" bIns="45720" rtlCol="0" anchor="ctr">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bg1"/>
                </a:solidFill>
              </a:rPr>
              <a:t>Data Source:</a:t>
            </a:r>
            <a:endParaRPr lang="en-US" dirty="0">
              <a:solidFill>
                <a:schemeClr val="bg1"/>
              </a:solidFill>
            </a:endParaRPr>
          </a:p>
        </p:txBody>
      </p:sp>
    </p:spTree>
    <p:extLst>
      <p:ext uri="{BB962C8B-B14F-4D97-AF65-F5344CB8AC3E}">
        <p14:creationId xmlns:p14="http://schemas.microsoft.com/office/powerpoint/2010/main" val="406605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18">
            <a:extLst>
              <a:ext uri="{FF2B5EF4-FFF2-40B4-BE49-F238E27FC236}">
                <a16:creationId xmlns:a16="http://schemas.microsoft.com/office/drawing/2014/main" id="{3D834A28-D1D9-264B-6961-EFE4C1A6FEB3}"/>
              </a:ext>
            </a:extLst>
          </p:cNvPr>
          <p:cNvGraphicFramePr>
            <a:graphicFrameLocks noGrp="1"/>
          </p:cNvGraphicFramePr>
          <p:nvPr>
            <p:extLst>
              <p:ext uri="{D42A27DB-BD31-4B8C-83A1-F6EECF244321}">
                <p14:modId xmlns:p14="http://schemas.microsoft.com/office/powerpoint/2010/main" val="2797364784"/>
              </p:ext>
            </p:extLst>
          </p:nvPr>
        </p:nvGraphicFramePr>
        <p:xfrm>
          <a:off x="1333549" y="457200"/>
          <a:ext cx="9524903" cy="5943604"/>
        </p:xfrm>
        <a:graphic>
          <a:graphicData uri="http://schemas.openxmlformats.org/drawingml/2006/table">
            <a:tbl>
              <a:tblPr firstRow="1" firstCol="1" bandRow="1">
                <a:solidFill>
                  <a:schemeClr val="bg1">
                    <a:lumMod val="95000"/>
                  </a:schemeClr>
                </a:solidFill>
                <a:tableStyleId>{8799B23B-EC83-4686-B30A-512413B5E67A}</a:tableStyleId>
              </a:tblPr>
              <a:tblGrid>
                <a:gridCol w="9524903">
                  <a:extLst>
                    <a:ext uri="{9D8B030D-6E8A-4147-A177-3AD203B41FA5}">
                      <a16:colId xmlns:a16="http://schemas.microsoft.com/office/drawing/2014/main" val="3098629503"/>
                    </a:ext>
                  </a:extLst>
                </a:gridCol>
              </a:tblGrid>
              <a:tr h="679018">
                <a:tc>
                  <a:txBody>
                    <a:bodyPr/>
                    <a:lstStyle/>
                    <a:p>
                      <a:pPr marL="0" lvl="0" indent="0" algn="just">
                        <a:spcAft>
                          <a:spcPts val="800"/>
                        </a:spcAft>
                        <a:buClr>
                          <a:srgbClr val="2E74B5"/>
                        </a:buClr>
                        <a:buSzPts val="2400"/>
                        <a:buFont typeface="Arial" panose="020B0604020202020204" pitchFamily="34" charset="0"/>
                        <a:buNone/>
                        <a:tabLst>
                          <a:tab pos="228600" algn="l"/>
                        </a:tabLst>
                      </a:pPr>
                      <a:r>
                        <a:rPr lang="en-US" sz="2600" b="1" kern="100" cap="none" spc="0">
                          <a:solidFill>
                            <a:schemeClr val="tx1"/>
                          </a:solidFill>
                          <a:effectLst/>
                        </a:rPr>
                        <a:t>Features</a:t>
                      </a:r>
                      <a:endParaRPr lang="en-US" sz="26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102718" marR="365871" marT="29348" marB="220110" anchor="b">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642231683"/>
                  </a:ext>
                </a:extLst>
              </a:tr>
              <a:tr h="584954">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2000" b="1" kern="100" cap="none" spc="0">
                          <a:solidFill>
                            <a:schemeClr val="tx1"/>
                          </a:solidFill>
                          <a:effectLst/>
                        </a:rPr>
                        <a:t>Cycle_Index</a:t>
                      </a:r>
                      <a:endParaRPr lang="en-US" sz="20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102718" marR="365871" marT="29348" marB="220110">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446839238"/>
                  </a:ext>
                </a:extLst>
              </a:tr>
              <a:tr h="584954">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2000" b="1" kern="100" cap="none" spc="0">
                          <a:solidFill>
                            <a:schemeClr val="tx1"/>
                          </a:solidFill>
                          <a:effectLst/>
                        </a:rPr>
                        <a:t>Discharge Time (s)</a:t>
                      </a:r>
                      <a:endParaRPr lang="en-US" sz="20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102718" marR="365871" marT="29348" marB="220110">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772271203"/>
                  </a:ext>
                </a:extLst>
              </a:tr>
              <a:tr h="584954">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2000" b="1" kern="100" cap="none" spc="0">
                          <a:solidFill>
                            <a:schemeClr val="tx1"/>
                          </a:solidFill>
                          <a:effectLst/>
                        </a:rPr>
                        <a:t>Decrement 3.6-3.4V (s)</a:t>
                      </a:r>
                      <a:endParaRPr lang="en-US" sz="20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102718" marR="365871" marT="29348" marB="220110">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502022508"/>
                  </a:ext>
                </a:extLst>
              </a:tr>
              <a:tr h="584954">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2000" b="1" kern="100" cap="none" spc="0">
                          <a:solidFill>
                            <a:schemeClr val="tx1"/>
                          </a:solidFill>
                          <a:effectLst/>
                        </a:rPr>
                        <a:t>Max. Voltage Dischar. (V)</a:t>
                      </a:r>
                      <a:endParaRPr lang="en-US" sz="20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102718" marR="365871" marT="29348" marB="220110">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128574447"/>
                  </a:ext>
                </a:extLst>
              </a:tr>
              <a:tr h="584954">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2000" b="1" kern="100" cap="none" spc="0">
                          <a:solidFill>
                            <a:schemeClr val="tx1"/>
                          </a:solidFill>
                          <a:effectLst/>
                        </a:rPr>
                        <a:t>Min. Voltage Charg. (V)</a:t>
                      </a:r>
                      <a:endParaRPr lang="en-US" sz="20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102718" marR="365871" marT="29348" marB="220110">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4088062053"/>
                  </a:ext>
                </a:extLst>
              </a:tr>
              <a:tr h="584954">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2000" b="1" kern="100" cap="none" spc="0">
                          <a:solidFill>
                            <a:schemeClr val="tx1"/>
                          </a:solidFill>
                          <a:effectLst/>
                        </a:rPr>
                        <a:t>Time at 4.15V (s)</a:t>
                      </a:r>
                      <a:endParaRPr lang="en-US" sz="20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102718" marR="365871" marT="29348" marB="220110">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427482736"/>
                  </a:ext>
                </a:extLst>
              </a:tr>
              <a:tr h="584954">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2000" b="1" kern="100" cap="none" spc="0">
                          <a:solidFill>
                            <a:schemeClr val="tx1"/>
                          </a:solidFill>
                          <a:effectLst/>
                        </a:rPr>
                        <a:t>Time constant current (s)</a:t>
                      </a:r>
                      <a:endParaRPr lang="en-US" sz="20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102718" marR="365871" marT="29348" marB="220110">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3028195528"/>
                  </a:ext>
                </a:extLst>
              </a:tr>
              <a:tr h="584954">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2000" b="1" kern="100" cap="none" spc="0">
                          <a:solidFill>
                            <a:schemeClr val="tx1"/>
                          </a:solidFill>
                          <a:effectLst/>
                        </a:rPr>
                        <a:t>Charging time (s)</a:t>
                      </a:r>
                      <a:endParaRPr lang="en-US" sz="20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102718" marR="365871" marT="29348" marB="220110">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416159304"/>
                  </a:ext>
                </a:extLst>
              </a:tr>
              <a:tr h="584954">
                <a:tc>
                  <a:txBody>
                    <a:bodyPr/>
                    <a:lstStyle/>
                    <a:p>
                      <a:pPr marL="457200" lvl="0" indent="-457200" algn="just">
                        <a:spcAft>
                          <a:spcPts val="800"/>
                        </a:spcAft>
                        <a:buClr>
                          <a:srgbClr val="2E74B5"/>
                        </a:buClr>
                        <a:buSzPts val="2400"/>
                        <a:buFont typeface="Wingdings" panose="05000000000000000000" pitchFamily="2" charset="2"/>
                        <a:buChar char="q"/>
                        <a:tabLst>
                          <a:tab pos="228600" algn="l"/>
                        </a:tabLst>
                      </a:pPr>
                      <a:r>
                        <a:rPr lang="en-US" sz="2000" b="1" kern="100" cap="none" spc="0">
                          <a:solidFill>
                            <a:schemeClr val="tx1"/>
                          </a:solidFill>
                          <a:effectLst/>
                        </a:rPr>
                        <a:t>RUL</a:t>
                      </a:r>
                      <a:endParaRPr lang="en-US" sz="2000" b="1" kern="100" cap="none" spc="0">
                        <a:solidFill>
                          <a:schemeClr val="tx1"/>
                        </a:solidFill>
                        <a:effectLst/>
                        <a:latin typeface="Calibri" panose="020F0502020204030204" pitchFamily="34" charset="0"/>
                        <a:ea typeface="Aptos" panose="020B0004020202020204" pitchFamily="34" charset="0"/>
                        <a:cs typeface="Mangal" panose="02040503050203030202" pitchFamily="18" charset="0"/>
                      </a:endParaRPr>
                    </a:p>
                  </a:txBody>
                  <a:tcPr marL="102718" marR="365871" marT="29348" marB="220110">
                    <a:lnL w="12700" cap="flat" cmpd="sng" algn="ctr">
                      <a:solidFill>
                        <a:schemeClr val="accent1"/>
                      </a:solid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259206154"/>
                  </a:ext>
                </a:extLst>
              </a:tr>
            </a:tbl>
          </a:graphicData>
        </a:graphic>
      </p:graphicFrame>
    </p:spTree>
    <p:extLst>
      <p:ext uri="{BB962C8B-B14F-4D97-AF65-F5344CB8AC3E}">
        <p14:creationId xmlns:p14="http://schemas.microsoft.com/office/powerpoint/2010/main" val="1253196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E86572B-79BC-5985-068D-FEDC72290445}"/>
              </a:ext>
            </a:extLst>
          </p:cNvPr>
          <p:cNvSpPr txBox="1">
            <a:spLocks/>
          </p:cNvSpPr>
          <p:nvPr/>
        </p:nvSpPr>
        <p:spPr>
          <a:xfrm>
            <a:off x="639719" y="137159"/>
            <a:ext cx="9932691" cy="85851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800" b="1" dirty="0">
                <a:solidFill>
                  <a:srgbClr val="FFFFFF"/>
                </a:solidFill>
              </a:rPr>
              <a:t>Data Wrangling: Before</a:t>
            </a:r>
            <a:endParaRPr lang="en-US" sz="4800" dirty="0">
              <a:solidFill>
                <a:srgbClr val="FFFFFF"/>
              </a:solidFill>
            </a:endParaRPr>
          </a:p>
        </p:txBody>
      </p:sp>
      <p:sp>
        <p:nvSpPr>
          <p:cNvPr id="27" name="Rectangle 26">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charger&#10;&#10;Description automatically generated">
            <a:extLst>
              <a:ext uri="{FF2B5EF4-FFF2-40B4-BE49-F238E27FC236}">
                <a16:creationId xmlns:a16="http://schemas.microsoft.com/office/drawing/2014/main" id="{0E52F57A-17FE-EA7B-820A-6A2BD20A26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6490" y="1482247"/>
            <a:ext cx="5680710" cy="4303137"/>
          </a:xfrm>
          <a:prstGeom prst="rect">
            <a:avLst/>
          </a:prstGeom>
        </p:spPr>
      </p:pic>
      <p:pic>
        <p:nvPicPr>
          <p:cNvPr id="2" name="Picture 1" descr="A graph of a diagram&#10;&#10;Description automatically generated with medium confidence">
            <a:extLst>
              <a:ext uri="{FF2B5EF4-FFF2-40B4-BE49-F238E27FC236}">
                <a16:creationId xmlns:a16="http://schemas.microsoft.com/office/drawing/2014/main" id="{464FF841-61AF-7296-40C0-D4F45B20110F}"/>
              </a:ext>
            </a:extLst>
          </p:cNvPr>
          <p:cNvPicPr>
            <a:picLocks noChangeAspect="1"/>
          </p:cNvPicPr>
          <p:nvPr/>
        </p:nvPicPr>
        <p:blipFill>
          <a:blip r:embed="rId3"/>
          <a:stretch>
            <a:fillRect/>
          </a:stretch>
        </p:blipFill>
        <p:spPr>
          <a:xfrm>
            <a:off x="160020" y="1485900"/>
            <a:ext cx="5867137" cy="4297680"/>
          </a:xfrm>
          <a:prstGeom prst="rect">
            <a:avLst/>
          </a:prstGeom>
        </p:spPr>
      </p:pic>
      <p:sp>
        <p:nvSpPr>
          <p:cNvPr id="5" name="Rectangle: Rounded Corners 4">
            <a:extLst>
              <a:ext uri="{FF2B5EF4-FFF2-40B4-BE49-F238E27FC236}">
                <a16:creationId xmlns:a16="http://schemas.microsoft.com/office/drawing/2014/main" id="{A513A3CB-1BF9-76F1-149B-5928F7E5A762}"/>
              </a:ext>
            </a:extLst>
          </p:cNvPr>
          <p:cNvSpPr/>
          <p:nvPr/>
        </p:nvSpPr>
        <p:spPr>
          <a:xfrm>
            <a:off x="880110" y="1748790"/>
            <a:ext cx="4640580" cy="2788920"/>
          </a:xfrm>
          <a:prstGeom prst="roundRect">
            <a:avLst/>
          </a:prstGeom>
          <a:noFill/>
          <a:ln w="38100">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71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E86572B-79BC-5985-068D-FEDC72290445}"/>
              </a:ext>
            </a:extLst>
          </p:cNvPr>
          <p:cNvSpPr txBox="1">
            <a:spLocks/>
          </p:cNvSpPr>
          <p:nvPr/>
        </p:nvSpPr>
        <p:spPr>
          <a:xfrm>
            <a:off x="639719" y="137159"/>
            <a:ext cx="9932691" cy="85851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800" b="1" dirty="0">
                <a:solidFill>
                  <a:srgbClr val="FFFFFF"/>
                </a:solidFill>
              </a:rPr>
              <a:t>Data Wrangling: After</a:t>
            </a:r>
            <a:endParaRPr lang="en-US" sz="4800" dirty="0">
              <a:solidFill>
                <a:srgbClr val="FFFFFF"/>
              </a:solidFill>
            </a:endParaRPr>
          </a:p>
        </p:txBody>
      </p:sp>
      <p:sp>
        <p:nvSpPr>
          <p:cNvPr id="27" name="Rectangle 26">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93CA8FA-707E-1D93-46E3-976E829BD7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19" y="1447437"/>
            <a:ext cx="6095485" cy="4267563"/>
          </a:xfrm>
          <a:prstGeom prst="rect">
            <a:avLst/>
          </a:prstGeom>
        </p:spPr>
      </p:pic>
      <p:pic>
        <p:nvPicPr>
          <p:cNvPr id="7" name="Picture 6" descr="A screenshot of a diagram&#10;&#10;Description automatically generated">
            <a:extLst>
              <a:ext uri="{FF2B5EF4-FFF2-40B4-BE49-F238E27FC236}">
                <a16:creationId xmlns:a16="http://schemas.microsoft.com/office/drawing/2014/main" id="{7080DB9C-9597-65A0-8A9C-10A8D270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660" y="1425953"/>
            <a:ext cx="5566410" cy="4284347"/>
          </a:xfrm>
          <a:prstGeom prst="rect">
            <a:avLst/>
          </a:prstGeom>
        </p:spPr>
      </p:pic>
      <p:sp>
        <p:nvSpPr>
          <p:cNvPr id="8" name="Rectangle: Rounded Corners 7">
            <a:extLst>
              <a:ext uri="{FF2B5EF4-FFF2-40B4-BE49-F238E27FC236}">
                <a16:creationId xmlns:a16="http://schemas.microsoft.com/office/drawing/2014/main" id="{98CD769D-329F-BB84-C08D-8BD67EDE3AA2}"/>
              </a:ext>
            </a:extLst>
          </p:cNvPr>
          <p:cNvSpPr/>
          <p:nvPr/>
        </p:nvSpPr>
        <p:spPr>
          <a:xfrm>
            <a:off x="8126730" y="2948940"/>
            <a:ext cx="2948940" cy="320040"/>
          </a:xfrm>
          <a:prstGeom prst="roundRect">
            <a:avLst/>
          </a:prstGeom>
          <a:noFill/>
          <a:ln w="381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53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graph showing different voltages&#10;&#10;Description automatically generated with medium confidence">
            <a:extLst>
              <a:ext uri="{FF2B5EF4-FFF2-40B4-BE49-F238E27FC236}">
                <a16:creationId xmlns:a16="http://schemas.microsoft.com/office/drawing/2014/main" id="{CADA1E45-930A-38CC-FA92-74DEB42DA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383" y="720090"/>
            <a:ext cx="6425513" cy="5943600"/>
          </a:xfrm>
          <a:prstGeom prst="rect">
            <a:avLst/>
          </a:prstGeom>
        </p:spPr>
      </p:pic>
      <p:sp>
        <p:nvSpPr>
          <p:cNvPr id="2" name="Title 1">
            <a:extLst>
              <a:ext uri="{FF2B5EF4-FFF2-40B4-BE49-F238E27FC236}">
                <a16:creationId xmlns:a16="http://schemas.microsoft.com/office/drawing/2014/main" id="{AF285DBE-3D61-C286-F0AA-5E2BB184BBD1}"/>
              </a:ext>
            </a:extLst>
          </p:cNvPr>
          <p:cNvSpPr txBox="1">
            <a:spLocks/>
          </p:cNvSpPr>
          <p:nvPr/>
        </p:nvSpPr>
        <p:spPr>
          <a:xfrm>
            <a:off x="-102870" y="-137160"/>
            <a:ext cx="10675620" cy="858519"/>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800" b="1" dirty="0">
                <a:solidFill>
                  <a:srgbClr val="FFFFFF"/>
                </a:solidFill>
              </a:rPr>
              <a:t>Exploratory Data Analysis: Most correlated Feature</a:t>
            </a:r>
            <a:endParaRPr lang="en-US" sz="4800" dirty="0">
              <a:solidFill>
                <a:srgbClr val="FFFFFF"/>
              </a:solidFill>
            </a:endParaRPr>
          </a:p>
        </p:txBody>
      </p:sp>
    </p:spTree>
    <p:extLst>
      <p:ext uri="{BB962C8B-B14F-4D97-AF65-F5344CB8AC3E}">
        <p14:creationId xmlns:p14="http://schemas.microsoft.com/office/powerpoint/2010/main" val="2337834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285DBE-3D61-C286-F0AA-5E2BB184BBD1}"/>
              </a:ext>
            </a:extLst>
          </p:cNvPr>
          <p:cNvSpPr txBox="1">
            <a:spLocks/>
          </p:cNvSpPr>
          <p:nvPr/>
        </p:nvSpPr>
        <p:spPr>
          <a:xfrm>
            <a:off x="-434340" y="91440"/>
            <a:ext cx="10675620" cy="697230"/>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4800" b="1" dirty="0">
                <a:solidFill>
                  <a:srgbClr val="FFFFFF"/>
                </a:solidFill>
              </a:rPr>
              <a:t>Principal Component Analysis (</a:t>
            </a:r>
            <a:r>
              <a:rPr lang="en-US" sz="4800" b="1" dirty="0" err="1">
                <a:solidFill>
                  <a:srgbClr val="FFFFFF"/>
                </a:solidFill>
              </a:rPr>
              <a:t>PCA</a:t>
            </a:r>
            <a:r>
              <a:rPr lang="en-US" sz="4800" b="1" dirty="0">
                <a:solidFill>
                  <a:srgbClr val="FFFFFF"/>
                </a:solidFill>
              </a:rPr>
              <a:t>) </a:t>
            </a:r>
          </a:p>
        </p:txBody>
      </p:sp>
      <p:grpSp>
        <p:nvGrpSpPr>
          <p:cNvPr id="4" name="Group 3">
            <a:extLst>
              <a:ext uri="{FF2B5EF4-FFF2-40B4-BE49-F238E27FC236}">
                <a16:creationId xmlns:a16="http://schemas.microsoft.com/office/drawing/2014/main" id="{7B6EDA0E-A836-21DC-984A-B55EA2486382}"/>
              </a:ext>
            </a:extLst>
          </p:cNvPr>
          <p:cNvGrpSpPr/>
          <p:nvPr/>
        </p:nvGrpSpPr>
        <p:grpSpPr>
          <a:xfrm>
            <a:off x="244774" y="1487406"/>
            <a:ext cx="8613476" cy="4341894"/>
            <a:chOff x="480060" y="776095"/>
            <a:chExt cx="10306494" cy="4968377"/>
          </a:xfrm>
        </p:grpSpPr>
        <p:pic>
          <p:nvPicPr>
            <p:cNvPr id="6" name="Picture 5">
              <a:extLst>
                <a:ext uri="{FF2B5EF4-FFF2-40B4-BE49-F238E27FC236}">
                  <a16:creationId xmlns:a16="http://schemas.microsoft.com/office/drawing/2014/main" id="{9FE4F5CF-4622-B7A6-F6C8-18EEE92C5F9D}"/>
                </a:ext>
              </a:extLst>
            </p:cNvPr>
            <p:cNvPicPr>
              <a:picLocks noChangeAspect="1"/>
            </p:cNvPicPr>
            <p:nvPr/>
          </p:nvPicPr>
          <p:blipFill>
            <a:blip r:embed="rId2"/>
            <a:stretch>
              <a:fillRect/>
            </a:stretch>
          </p:blipFill>
          <p:spPr>
            <a:xfrm>
              <a:off x="480060" y="776095"/>
              <a:ext cx="10306494" cy="4968377"/>
            </a:xfrm>
            <a:prstGeom prst="rect">
              <a:avLst/>
            </a:prstGeom>
          </p:spPr>
        </p:pic>
        <p:cxnSp>
          <p:nvCxnSpPr>
            <p:cNvPr id="5" name="Straight Connector 4">
              <a:extLst>
                <a:ext uri="{FF2B5EF4-FFF2-40B4-BE49-F238E27FC236}">
                  <a16:creationId xmlns:a16="http://schemas.microsoft.com/office/drawing/2014/main" id="{9F89FBCC-B58C-66B0-A96B-E1003DB73764}"/>
                </a:ext>
              </a:extLst>
            </p:cNvPr>
            <p:cNvCxnSpPr/>
            <p:nvPr/>
          </p:nvCxnSpPr>
          <p:spPr>
            <a:xfrm>
              <a:off x="1348740" y="3143250"/>
              <a:ext cx="4034790" cy="0"/>
            </a:xfrm>
            <a:prstGeom prst="line">
              <a:avLst/>
            </a:prstGeom>
            <a:ln w="38100">
              <a:solidFill>
                <a:srgbClr val="FF0000"/>
              </a:solidFill>
              <a:prstDash val="sysDot"/>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D5D72D7-65FD-8551-C47D-FADE4DD2F07F}"/>
                </a:ext>
              </a:extLst>
            </p:cNvPr>
            <p:cNvSpPr txBox="1"/>
            <p:nvPr/>
          </p:nvSpPr>
          <p:spPr>
            <a:xfrm>
              <a:off x="756823" y="2970150"/>
              <a:ext cx="600743" cy="334576"/>
            </a:xfrm>
            <a:prstGeom prst="rect">
              <a:avLst/>
            </a:prstGeom>
            <a:noFill/>
          </p:spPr>
          <p:txBody>
            <a:bodyPr wrap="none" rtlCol="0">
              <a:spAutoFit/>
            </a:bodyPr>
            <a:lstStyle/>
            <a:p>
              <a:pPr defTabSz="493776">
                <a:spcAft>
                  <a:spcPts val="600"/>
                </a:spcAft>
              </a:pPr>
              <a:r>
                <a:rPr lang="en-US" sz="1300" kern="1200" dirty="0">
                  <a:solidFill>
                    <a:srgbClr val="B30000"/>
                  </a:solidFill>
                  <a:latin typeface="+mn-lt"/>
                  <a:ea typeface="+mn-ea"/>
                  <a:cs typeface="+mn-cs"/>
                </a:rPr>
                <a:t>0.95</a:t>
              </a:r>
              <a:endParaRPr lang="en-US" sz="1300" dirty="0">
                <a:solidFill>
                  <a:srgbClr val="FF0000"/>
                </a:solidFill>
              </a:endParaRPr>
            </a:p>
          </p:txBody>
        </p:sp>
      </p:grpSp>
      <p:sp>
        <p:nvSpPr>
          <p:cNvPr id="13" name="TextBox 12">
            <a:extLst>
              <a:ext uri="{FF2B5EF4-FFF2-40B4-BE49-F238E27FC236}">
                <a16:creationId xmlns:a16="http://schemas.microsoft.com/office/drawing/2014/main" id="{B94B9C9D-2BB6-B76A-153D-0747B61E5FD3}"/>
              </a:ext>
            </a:extLst>
          </p:cNvPr>
          <p:cNvSpPr txBox="1"/>
          <p:nvPr/>
        </p:nvSpPr>
        <p:spPr>
          <a:xfrm>
            <a:off x="9075432" y="1085850"/>
            <a:ext cx="3116568" cy="477774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b="0" i="0" dirty="0">
                <a:solidFill>
                  <a:schemeClr val="bg1"/>
                </a:solidFill>
                <a:effectLst/>
              </a:rPr>
              <a:t>The data is almost one dimensional. </a:t>
            </a:r>
            <a:endParaRPr lang="en-US" dirty="0">
              <a:solidFill>
                <a:schemeClr val="bg1"/>
              </a:solidFill>
            </a:endParaRPr>
          </a:p>
          <a:p>
            <a:pPr marL="57150">
              <a:lnSpc>
                <a:spcPct val="90000"/>
              </a:lnSpc>
              <a:spcAft>
                <a:spcPts val="600"/>
              </a:spcAft>
            </a:pPr>
            <a:endParaRPr lang="en-US" b="0" i="0" dirty="0">
              <a:solidFill>
                <a:schemeClr val="bg1"/>
              </a:solidFill>
              <a:effectLst/>
            </a:endParaRPr>
          </a:p>
          <a:p>
            <a:pPr marL="57150">
              <a:lnSpc>
                <a:spcPct val="90000"/>
              </a:lnSpc>
              <a:spcAft>
                <a:spcPts val="600"/>
              </a:spcAft>
            </a:pPr>
            <a:endParaRPr lang="en-US" b="0" i="0" dirty="0">
              <a:solidFill>
                <a:schemeClr val="bg1"/>
              </a:solidFill>
              <a:effectLst/>
            </a:endParaRPr>
          </a:p>
          <a:p>
            <a:pPr marL="285750" indent="-228600">
              <a:lnSpc>
                <a:spcPct val="90000"/>
              </a:lnSpc>
              <a:spcAft>
                <a:spcPts val="600"/>
              </a:spcAft>
              <a:buFont typeface="Arial" panose="020B0604020202020204" pitchFamily="34" charset="0"/>
              <a:buChar char="•"/>
            </a:pPr>
            <a:r>
              <a:rPr lang="en-US" b="0" i="0" dirty="0">
                <a:solidFill>
                  <a:schemeClr val="bg1"/>
                </a:solidFill>
                <a:effectLst/>
              </a:rPr>
              <a:t>One could consider it to be of 2 dimensional which explains almost 95% of variance.</a:t>
            </a:r>
            <a:endParaRPr lang="en-US" dirty="0">
              <a:solidFill>
                <a:schemeClr val="bg1"/>
              </a:solidFill>
            </a:endParaRPr>
          </a:p>
        </p:txBody>
      </p:sp>
    </p:spTree>
    <p:extLst>
      <p:ext uri="{BB962C8B-B14F-4D97-AF65-F5344CB8AC3E}">
        <p14:creationId xmlns:p14="http://schemas.microsoft.com/office/powerpoint/2010/main" val="170408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 calcmode="lin" valueType="num">
                                      <p:cBhvr additive="base">
                                        <p:cTn id="1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2176</TotalTime>
  <Words>1501</Words>
  <Application>Microsoft Office PowerPoint</Application>
  <PresentationFormat>Widescreen</PresentationFormat>
  <Paragraphs>115</Paragraphs>
  <Slides>25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Calibri</vt:lpstr>
      <vt:lpstr>Times New Roman</vt:lpstr>
      <vt:lpstr>Wingdings</vt:lpstr>
      <vt:lpstr>Office Theme</vt:lpstr>
      <vt:lpstr>Remaining Useful Life (RUL) Predictor for NMC-LCO 18650 Batteries </vt:lpstr>
      <vt:lpstr>Objectives: </vt:lpstr>
      <vt:lpstr>Objectives: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Prakash Parajuli</dc:creator>
  <cp:lastModifiedBy>Prakash Parajuli</cp:lastModifiedBy>
  <cp:revision>3</cp:revision>
  <dcterms:created xsi:type="dcterms:W3CDTF">2024-10-22T16:29:39Z</dcterms:created>
  <dcterms:modified xsi:type="dcterms:W3CDTF">2024-10-27T20:28:48Z</dcterms:modified>
</cp:coreProperties>
</file>